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png" ContentType="image/png"/>
  <Default Extension="rels" ContentType="application/vnd.openxmlformats-package.relationships+xml"/>
  <Default Extension="emf" ContentType="image/x-em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  <p:sldId id="257" r:id="rId3"/>
    <p:sldId id="258" r:id="rId4"/>
    <p:sldId id="259" r:id="rId5"/>
    <p:sldId id="261" r:id="rId6"/>
    <p:sldId id="262" r:id="rId7"/>
    <p:sldId id="263" r:id="rId8"/>
    <p:sldId id="264" r:id="rId9"/>
    <p:sldId id="265" r:id="rId10"/>
    <p:sldId id="266" r:id="rId11"/>
    <p:sldId id="267" r:id="rId12"/>
    <p:sldId id="268" r:id="rId13"/>
    <p:sldId id="269" r:id="rId14"/>
    <p:sldId id="271" r:id="rId15"/>
    <p:sldId id="272" r:id="rId16"/>
    <p:sldId id="273" r:id="rId17"/>
    <p:sldId id="274" r:id="rId18"/>
    <p:sldId id="275" r:id="rId19"/>
    <p:sldId id="276" r:id="rId20"/>
    <p:sldId id="277" r:id="rId21"/>
    <p:sldId id="278" r:id="rId22"/>
    <p:sldId id="279" r:id="rId23"/>
    <p:sldId id="280" r:id="rId24"/>
    <p:sldId id="281" r:id="rId25"/>
    <p:sldId id="282" r:id="rId26"/>
    <p:sldId id="283" r:id="rId27"/>
    <p:sldId id="284" r:id="rId28"/>
    <p:sldId id="285" r:id="rId29"/>
    <p:sldId id="286" r:id="rId30"/>
    <p:sldId id="287" r:id="rId31"/>
    <p:sldId id="288" r:id="rId32"/>
    <p:sldId id="289" r:id="rId33"/>
    <p:sldId id="290" r:id="rId34"/>
    <p:sldId id="291" r:id="rId35"/>
    <p:sldId id="292" r:id="rId36"/>
    <p:sldId id="293" r:id="rId37"/>
    <p:sldId id="294" r:id="rId38"/>
    <p:sldId id="295" r:id="rId39"/>
    <p:sldId id="296" r:id="rId40"/>
    <p:sldId id="297" r:id="rId41"/>
    <p:sldId id="298" r:id="rId42"/>
    <p:sldId id="299" r:id="rId43"/>
    <p:sldId id="300" r:id="rId44"/>
    <p:sldId id="301" r:id="rId45"/>
    <p:sldId id="302" r:id="rId46"/>
    <p:sldId id="303" r:id="rId47"/>
    <p:sldId id="304" r:id="rId48"/>
    <p:sldId id="305" r:id="rId49"/>
    <p:sldId id="306" r:id="rId50"/>
    <p:sldId id="307" r:id="rId51"/>
    <p:sldId id="308" r:id="rId52"/>
    <p:sldId id="309" r:id="rId53"/>
    <p:sldId id="315" r:id="rId54"/>
    <p:sldId id="310" r:id="rId55"/>
    <p:sldId id="311" r:id="rId56"/>
    <p:sldId id="312" r:id="rId57"/>
    <p:sldId id="313" r:id="rId58"/>
    <p:sldId id="314" r:id="rId59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7773"/>
    <p:restoredTop sz="93018"/>
  </p:normalViewPr>
  <p:slideViewPr>
    <p:cSldViewPr snapToGrid="0" snapToObjects="1">
      <p:cViewPr varScale="1">
        <p:scale>
          <a:sx n="99" d="100"/>
          <a:sy n="99" d="100"/>
        </p:scale>
        <p:origin x="936" y="1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63" Type="http://schemas.openxmlformats.org/officeDocument/2006/relationships/tableStyles" Target="tableStyles.xml"/><Relationship Id="rId50" Type="http://schemas.openxmlformats.org/officeDocument/2006/relationships/slide" Target="slides/slide49.xml"/><Relationship Id="rId51" Type="http://schemas.openxmlformats.org/officeDocument/2006/relationships/slide" Target="slides/slide50.xml"/><Relationship Id="rId52" Type="http://schemas.openxmlformats.org/officeDocument/2006/relationships/slide" Target="slides/slide51.xml"/><Relationship Id="rId53" Type="http://schemas.openxmlformats.org/officeDocument/2006/relationships/slide" Target="slides/slide52.xml"/><Relationship Id="rId54" Type="http://schemas.openxmlformats.org/officeDocument/2006/relationships/slide" Target="slides/slide53.xml"/><Relationship Id="rId55" Type="http://schemas.openxmlformats.org/officeDocument/2006/relationships/slide" Target="slides/slide54.xml"/><Relationship Id="rId56" Type="http://schemas.openxmlformats.org/officeDocument/2006/relationships/slide" Target="slides/slide55.xml"/><Relationship Id="rId57" Type="http://schemas.openxmlformats.org/officeDocument/2006/relationships/slide" Target="slides/slide56.xml"/><Relationship Id="rId58" Type="http://schemas.openxmlformats.org/officeDocument/2006/relationships/slide" Target="slides/slide57.xml"/><Relationship Id="rId59" Type="http://schemas.openxmlformats.org/officeDocument/2006/relationships/slide" Target="slides/slide58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slide" Target="slides/slide41.xml"/><Relationship Id="rId43" Type="http://schemas.openxmlformats.org/officeDocument/2006/relationships/slide" Target="slides/slide42.xml"/><Relationship Id="rId44" Type="http://schemas.openxmlformats.org/officeDocument/2006/relationships/slide" Target="slides/slide43.xml"/><Relationship Id="rId45" Type="http://schemas.openxmlformats.org/officeDocument/2006/relationships/slide" Target="slides/slide44.xml"/><Relationship Id="rId46" Type="http://schemas.openxmlformats.org/officeDocument/2006/relationships/slide" Target="slides/slide45.xml"/><Relationship Id="rId47" Type="http://schemas.openxmlformats.org/officeDocument/2006/relationships/slide" Target="slides/slide46.xml"/><Relationship Id="rId48" Type="http://schemas.openxmlformats.org/officeDocument/2006/relationships/slide" Target="slides/slide47.xml"/><Relationship Id="rId49" Type="http://schemas.openxmlformats.org/officeDocument/2006/relationships/slide" Target="slides/slide4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60" Type="http://schemas.openxmlformats.org/officeDocument/2006/relationships/presProps" Target="presProps.xml"/><Relationship Id="rId61" Type="http://schemas.openxmlformats.org/officeDocument/2006/relationships/viewProps" Target="viewProps.xml"/><Relationship Id="rId62" Type="http://schemas.openxmlformats.org/officeDocument/2006/relationships/theme" Target="theme/theme1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/Relationships>
</file>

<file path=ppt/charts/_rels/chart1.xml.rels><?xml version="1.0" encoding="UTF-8" standalone="yes"?>
<Relationships xmlns="http://schemas.openxmlformats.org/package/2006/relationships"><Relationship Id="rId1" Type="http://schemas.microsoft.com/office/2011/relationships/chartStyle" Target="style1.xml"/><Relationship Id="rId2" Type="http://schemas.microsoft.com/office/2011/relationships/chartColorStyle" Target="colors1.xml"/><Relationship Id="rId3" Type="http://schemas.openxmlformats.org/officeDocument/2006/relationships/oleObject" Target="file:////Users/michaelgreen/Desktop/Readiness/Readiness%20Data.xlsx" TargetMode="External"/></Relationships>
</file>

<file path=ppt/charts/_rels/chart2.xml.rels><?xml version="1.0" encoding="UTF-8" standalone="yes"?>
<Relationships xmlns="http://schemas.openxmlformats.org/package/2006/relationships"><Relationship Id="rId1" Type="http://schemas.microsoft.com/office/2011/relationships/chartStyle" Target="style2.xml"/><Relationship Id="rId2" Type="http://schemas.microsoft.com/office/2011/relationships/chartColorStyle" Target="colors2.xml"/><Relationship Id="rId3" Type="http://schemas.openxmlformats.org/officeDocument/2006/relationships/oleObject" Target="file:////Users/michaelgreen/Desktop/Readiness/Readiness%20Data.xlsx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baseline="0"/>
              <a:t>College Level Remediation Rates</a:t>
            </a:r>
            <a:endParaRPr lang="en-US"/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'College Remediaiton'!$A$4</c:f>
              <c:strCache>
                <c:ptCount val="1"/>
                <c:pt idx="0">
                  <c:v>2015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multiLvlStrRef>
              <c:f>'College Remediaiton'!$B$2:$I$3</c:f>
              <c:multiLvlStrCache>
                <c:ptCount val="8"/>
                <c:lvl>
                  <c:pt idx="0">
                    <c:v>Woodland</c:v>
                  </c:pt>
                  <c:pt idx="1">
                    <c:v>State</c:v>
                  </c:pt>
                  <c:pt idx="2">
                    <c:v>Woodland </c:v>
                  </c:pt>
                  <c:pt idx="3">
                    <c:v>State</c:v>
                  </c:pt>
                  <c:pt idx="4">
                    <c:v>Woodland</c:v>
                  </c:pt>
                  <c:pt idx="5">
                    <c:v>State</c:v>
                  </c:pt>
                  <c:pt idx="6">
                    <c:v>Woodland</c:v>
                  </c:pt>
                  <c:pt idx="7">
                    <c:v>State</c:v>
                  </c:pt>
                </c:lvl>
                <c:lvl>
                  <c:pt idx="0">
                    <c:v>Math or English</c:v>
                  </c:pt>
                  <c:pt idx="2">
                    <c:v>Math</c:v>
                  </c:pt>
                  <c:pt idx="4">
                    <c:v>English</c:v>
                  </c:pt>
                  <c:pt idx="6">
                    <c:v>Math and English</c:v>
                  </c:pt>
                </c:lvl>
              </c:multiLvlStrCache>
            </c:multiLvlStrRef>
          </c:cat>
          <c:val>
            <c:numRef>
              <c:f>'College Remediaiton'!$B$4:$I$4</c:f>
              <c:numCache>
                <c:formatCode>0.0%</c:formatCode>
                <c:ptCount val="8"/>
                <c:pt idx="0">
                  <c:v>0.373</c:v>
                </c:pt>
                <c:pt idx="1">
                  <c:v>0.329</c:v>
                </c:pt>
                <c:pt idx="2">
                  <c:v>0.294</c:v>
                </c:pt>
                <c:pt idx="3">
                  <c:v>0.284</c:v>
                </c:pt>
                <c:pt idx="4">
                  <c:v>0.118</c:v>
                </c:pt>
                <c:pt idx="5">
                  <c:v>0.136</c:v>
                </c:pt>
                <c:pt idx="6">
                  <c:v>0.039</c:v>
                </c:pt>
                <c:pt idx="7">
                  <c:v>0.091</c:v>
                </c:pt>
              </c:numCache>
            </c:numRef>
          </c:val>
        </c:ser>
        <c:ser>
          <c:idx val="1"/>
          <c:order val="1"/>
          <c:tx>
            <c:strRef>
              <c:f>'College Remediaiton'!$A$5</c:f>
              <c:strCache>
                <c:ptCount val="1"/>
                <c:pt idx="0">
                  <c:v>2014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cat>
            <c:multiLvlStrRef>
              <c:f>'College Remediaiton'!$B$2:$I$3</c:f>
              <c:multiLvlStrCache>
                <c:ptCount val="8"/>
                <c:lvl>
                  <c:pt idx="0">
                    <c:v>Woodland</c:v>
                  </c:pt>
                  <c:pt idx="1">
                    <c:v>State</c:v>
                  </c:pt>
                  <c:pt idx="2">
                    <c:v>Woodland </c:v>
                  </c:pt>
                  <c:pt idx="3">
                    <c:v>State</c:v>
                  </c:pt>
                  <c:pt idx="4">
                    <c:v>Woodland</c:v>
                  </c:pt>
                  <c:pt idx="5">
                    <c:v>State</c:v>
                  </c:pt>
                  <c:pt idx="6">
                    <c:v>Woodland</c:v>
                  </c:pt>
                  <c:pt idx="7">
                    <c:v>State</c:v>
                  </c:pt>
                </c:lvl>
                <c:lvl>
                  <c:pt idx="0">
                    <c:v>Math or English</c:v>
                  </c:pt>
                  <c:pt idx="2">
                    <c:v>Math</c:v>
                  </c:pt>
                  <c:pt idx="4">
                    <c:v>English</c:v>
                  </c:pt>
                  <c:pt idx="6">
                    <c:v>Math and English</c:v>
                  </c:pt>
                </c:lvl>
              </c:multiLvlStrCache>
            </c:multiLvlStrRef>
          </c:cat>
          <c:val>
            <c:numRef>
              <c:f>'College Remediaiton'!$B$5:$I$5</c:f>
              <c:numCache>
                <c:formatCode>0.0%</c:formatCode>
                <c:ptCount val="8"/>
                <c:pt idx="0">
                  <c:v>0.444</c:v>
                </c:pt>
                <c:pt idx="1">
                  <c:v>0.332</c:v>
                </c:pt>
                <c:pt idx="2">
                  <c:v>0.422</c:v>
                </c:pt>
                <c:pt idx="3">
                  <c:v>0.286</c:v>
                </c:pt>
                <c:pt idx="4">
                  <c:v>0.133</c:v>
                </c:pt>
                <c:pt idx="5">
                  <c:v>0.141</c:v>
                </c:pt>
                <c:pt idx="6">
                  <c:v>0.111</c:v>
                </c:pt>
                <c:pt idx="7">
                  <c:v>0.094</c:v>
                </c:pt>
              </c:numCache>
            </c:numRef>
          </c:val>
        </c:ser>
        <c:ser>
          <c:idx val="2"/>
          <c:order val="2"/>
          <c:tx>
            <c:strRef>
              <c:f>'College Remediaiton'!$A$6</c:f>
              <c:strCache>
                <c:ptCount val="1"/>
                <c:pt idx="0">
                  <c:v>2013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cat>
            <c:multiLvlStrRef>
              <c:f>'College Remediaiton'!$B$2:$I$3</c:f>
              <c:multiLvlStrCache>
                <c:ptCount val="8"/>
                <c:lvl>
                  <c:pt idx="0">
                    <c:v>Woodland</c:v>
                  </c:pt>
                  <c:pt idx="1">
                    <c:v>State</c:v>
                  </c:pt>
                  <c:pt idx="2">
                    <c:v>Woodland </c:v>
                  </c:pt>
                  <c:pt idx="3">
                    <c:v>State</c:v>
                  </c:pt>
                  <c:pt idx="4">
                    <c:v>Woodland</c:v>
                  </c:pt>
                  <c:pt idx="5">
                    <c:v>State</c:v>
                  </c:pt>
                  <c:pt idx="6">
                    <c:v>Woodland</c:v>
                  </c:pt>
                  <c:pt idx="7">
                    <c:v>State</c:v>
                  </c:pt>
                </c:lvl>
                <c:lvl>
                  <c:pt idx="0">
                    <c:v>Math or English</c:v>
                  </c:pt>
                  <c:pt idx="2">
                    <c:v>Math</c:v>
                  </c:pt>
                  <c:pt idx="4">
                    <c:v>English</c:v>
                  </c:pt>
                  <c:pt idx="6">
                    <c:v>Math and English</c:v>
                  </c:pt>
                </c:lvl>
              </c:multiLvlStrCache>
            </c:multiLvlStrRef>
          </c:cat>
          <c:val>
            <c:numRef>
              <c:f>'College Remediaiton'!$B$6:$I$6</c:f>
              <c:numCache>
                <c:formatCode>0.0%</c:formatCode>
                <c:ptCount val="8"/>
                <c:pt idx="0">
                  <c:v>0.36</c:v>
                </c:pt>
                <c:pt idx="1">
                  <c:v>0.345</c:v>
                </c:pt>
                <c:pt idx="2">
                  <c:v>0.34</c:v>
                </c:pt>
                <c:pt idx="3">
                  <c:v>0.298</c:v>
                </c:pt>
                <c:pt idx="4">
                  <c:v>0.24</c:v>
                </c:pt>
                <c:pt idx="5">
                  <c:v>0.152</c:v>
                </c:pt>
                <c:pt idx="6">
                  <c:v>0.22</c:v>
                </c:pt>
                <c:pt idx="7">
                  <c:v>0.105</c:v>
                </c:pt>
              </c:numCache>
            </c:numRef>
          </c:val>
        </c:ser>
        <c:ser>
          <c:idx val="3"/>
          <c:order val="3"/>
          <c:tx>
            <c:strRef>
              <c:f>'College Remediaiton'!$A$7</c:f>
              <c:strCache>
                <c:ptCount val="1"/>
                <c:pt idx="0">
                  <c:v>2012</c:v>
                </c:pt>
              </c:strCache>
            </c:strRef>
          </c:tx>
          <c:spPr>
            <a:solidFill>
              <a:schemeClr val="accent4"/>
            </a:solidFill>
            <a:ln>
              <a:noFill/>
            </a:ln>
            <a:effectLst/>
          </c:spPr>
          <c:invertIfNegative val="0"/>
          <c:cat>
            <c:multiLvlStrRef>
              <c:f>'College Remediaiton'!$B$2:$I$3</c:f>
              <c:multiLvlStrCache>
                <c:ptCount val="8"/>
                <c:lvl>
                  <c:pt idx="0">
                    <c:v>Woodland</c:v>
                  </c:pt>
                  <c:pt idx="1">
                    <c:v>State</c:v>
                  </c:pt>
                  <c:pt idx="2">
                    <c:v>Woodland </c:v>
                  </c:pt>
                  <c:pt idx="3">
                    <c:v>State</c:v>
                  </c:pt>
                  <c:pt idx="4">
                    <c:v>Woodland</c:v>
                  </c:pt>
                  <c:pt idx="5">
                    <c:v>State</c:v>
                  </c:pt>
                  <c:pt idx="6">
                    <c:v>Woodland</c:v>
                  </c:pt>
                  <c:pt idx="7">
                    <c:v>State</c:v>
                  </c:pt>
                </c:lvl>
                <c:lvl>
                  <c:pt idx="0">
                    <c:v>Math or English</c:v>
                  </c:pt>
                  <c:pt idx="2">
                    <c:v>Math</c:v>
                  </c:pt>
                  <c:pt idx="4">
                    <c:v>English</c:v>
                  </c:pt>
                  <c:pt idx="6">
                    <c:v>Math and English</c:v>
                  </c:pt>
                </c:lvl>
              </c:multiLvlStrCache>
            </c:multiLvlStrRef>
          </c:cat>
          <c:val>
            <c:numRef>
              <c:f>'College Remediaiton'!$B$7:$I$7</c:f>
              <c:numCache>
                <c:formatCode>0.0%</c:formatCode>
                <c:ptCount val="8"/>
                <c:pt idx="0">
                  <c:v>0.421</c:v>
                </c:pt>
                <c:pt idx="1">
                  <c:v>0.37</c:v>
                </c:pt>
                <c:pt idx="2">
                  <c:v>0.404</c:v>
                </c:pt>
                <c:pt idx="3">
                  <c:v>0.323</c:v>
                </c:pt>
                <c:pt idx="4">
                  <c:v>0.211</c:v>
                </c:pt>
                <c:pt idx="5">
                  <c:v>0.16</c:v>
                </c:pt>
                <c:pt idx="6">
                  <c:v>0.193</c:v>
                </c:pt>
                <c:pt idx="7">
                  <c:v>0.113</c:v>
                </c:pt>
              </c:numCache>
            </c:numRef>
          </c:val>
        </c:ser>
        <c:ser>
          <c:idx val="4"/>
          <c:order val="4"/>
          <c:tx>
            <c:strRef>
              <c:f>'College Remediaiton'!$A$8</c:f>
              <c:strCache>
                <c:ptCount val="1"/>
                <c:pt idx="0">
                  <c:v>2011</c:v>
                </c:pt>
              </c:strCache>
            </c:strRef>
          </c:tx>
          <c:spPr>
            <a:solidFill>
              <a:schemeClr val="accent5"/>
            </a:solidFill>
            <a:ln>
              <a:noFill/>
            </a:ln>
            <a:effectLst/>
          </c:spPr>
          <c:invertIfNegative val="0"/>
          <c:cat>
            <c:multiLvlStrRef>
              <c:f>'College Remediaiton'!$B$2:$I$3</c:f>
              <c:multiLvlStrCache>
                <c:ptCount val="8"/>
                <c:lvl>
                  <c:pt idx="0">
                    <c:v>Woodland</c:v>
                  </c:pt>
                  <c:pt idx="1">
                    <c:v>State</c:v>
                  </c:pt>
                  <c:pt idx="2">
                    <c:v>Woodland </c:v>
                  </c:pt>
                  <c:pt idx="3">
                    <c:v>State</c:v>
                  </c:pt>
                  <c:pt idx="4">
                    <c:v>Woodland</c:v>
                  </c:pt>
                  <c:pt idx="5">
                    <c:v>State</c:v>
                  </c:pt>
                  <c:pt idx="6">
                    <c:v>Woodland</c:v>
                  </c:pt>
                  <c:pt idx="7">
                    <c:v>State</c:v>
                  </c:pt>
                </c:lvl>
                <c:lvl>
                  <c:pt idx="0">
                    <c:v>Math or English</c:v>
                  </c:pt>
                  <c:pt idx="2">
                    <c:v>Math</c:v>
                  </c:pt>
                  <c:pt idx="4">
                    <c:v>English</c:v>
                  </c:pt>
                  <c:pt idx="6">
                    <c:v>Math and English</c:v>
                  </c:pt>
                </c:lvl>
              </c:multiLvlStrCache>
            </c:multiLvlStrRef>
          </c:cat>
          <c:val>
            <c:numRef>
              <c:f>'College Remediaiton'!$B$8:$I$8</c:f>
              <c:numCache>
                <c:formatCode>0.0%</c:formatCode>
                <c:ptCount val="8"/>
                <c:pt idx="0">
                  <c:v>0.37</c:v>
                </c:pt>
                <c:pt idx="1">
                  <c:v>0.388</c:v>
                </c:pt>
                <c:pt idx="2">
                  <c:v>0.304</c:v>
                </c:pt>
                <c:pt idx="3">
                  <c:v>0.342</c:v>
                </c:pt>
                <c:pt idx="4">
                  <c:v>0.196</c:v>
                </c:pt>
                <c:pt idx="5">
                  <c:v>0.167</c:v>
                </c:pt>
                <c:pt idx="6">
                  <c:v>0.13</c:v>
                </c:pt>
                <c:pt idx="7">
                  <c:v>0.121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1474463760"/>
        <c:axId val="1474466080"/>
      </c:barChart>
      <c:catAx>
        <c:axId val="147446376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474466080"/>
        <c:crosses val="autoZero"/>
        <c:auto val="1"/>
        <c:lblAlgn val="ctr"/>
        <c:lblOffset val="100"/>
        <c:noMultiLvlLbl val="0"/>
      </c:catAx>
      <c:valAx>
        <c:axId val="1474466080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.0%" sourceLinked="0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474463760"/>
        <c:crosses val="autoZero"/>
        <c:crossBetween val="between"/>
      </c:valAx>
      <c:dTable>
        <c:showHorzBorder val="1"/>
        <c:showVertBorder val="1"/>
        <c:showOutline val="1"/>
        <c:showKeys val="1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0" spcFirstLastPara="1" vertOverflow="ellipsis" vert="horz" wrap="square" anchor="ctr" anchorCtr="1"/>
          <a:lstStyle/>
          <a:p>
            <a:pPr rtl="0"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</c:dTable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/>
              <a:t>Post Secondary Enrollment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'Post HS Enrollment'!$A$4</c:f>
              <c:strCache>
                <c:ptCount val="1"/>
                <c:pt idx="0">
                  <c:v>2015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multiLvlStrRef>
              <c:f>'Post HS Enrollment'!$B$2:$G$3</c:f>
              <c:multiLvlStrCache>
                <c:ptCount val="6"/>
                <c:lvl>
                  <c:pt idx="0">
                    <c:v>Woodland</c:v>
                  </c:pt>
                  <c:pt idx="1">
                    <c:v>State</c:v>
                  </c:pt>
                  <c:pt idx="2">
                    <c:v>Woodland</c:v>
                  </c:pt>
                  <c:pt idx="3">
                    <c:v>State</c:v>
                  </c:pt>
                  <c:pt idx="4">
                    <c:v>Woodland</c:v>
                  </c:pt>
                  <c:pt idx="5">
                    <c:v>State</c:v>
                  </c:pt>
                </c:lvl>
                <c:lvl>
                  <c:pt idx="0">
                    <c:v>All College Going</c:v>
                  </c:pt>
                  <c:pt idx="2">
                    <c:v>WA Public 2yr </c:v>
                  </c:pt>
                  <c:pt idx="4">
                    <c:v>WA Public 4 yr</c:v>
                  </c:pt>
                </c:lvl>
              </c:multiLvlStrCache>
            </c:multiLvlStrRef>
          </c:cat>
          <c:val>
            <c:numRef>
              <c:f>'Post HS Enrollment'!$B$4:$G$4</c:f>
              <c:numCache>
                <c:formatCode>0.0%</c:formatCode>
                <c:ptCount val="6"/>
                <c:pt idx="0">
                  <c:v>0.396</c:v>
                </c:pt>
                <c:pt idx="1">
                  <c:v>0.599</c:v>
                </c:pt>
                <c:pt idx="2">
                  <c:v>0.226</c:v>
                </c:pt>
                <c:pt idx="3">
                  <c:v>0.257</c:v>
                </c:pt>
                <c:pt idx="4">
                  <c:v>0.085</c:v>
                </c:pt>
                <c:pt idx="5">
                  <c:v>0.205</c:v>
                </c:pt>
              </c:numCache>
            </c:numRef>
          </c:val>
        </c:ser>
        <c:ser>
          <c:idx val="1"/>
          <c:order val="1"/>
          <c:tx>
            <c:strRef>
              <c:f>'Post HS Enrollment'!$A$5</c:f>
              <c:strCache>
                <c:ptCount val="1"/>
                <c:pt idx="0">
                  <c:v>2014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cat>
            <c:multiLvlStrRef>
              <c:f>'Post HS Enrollment'!$B$2:$G$3</c:f>
              <c:multiLvlStrCache>
                <c:ptCount val="6"/>
                <c:lvl>
                  <c:pt idx="0">
                    <c:v>Woodland</c:v>
                  </c:pt>
                  <c:pt idx="1">
                    <c:v>State</c:v>
                  </c:pt>
                  <c:pt idx="2">
                    <c:v>Woodland</c:v>
                  </c:pt>
                  <c:pt idx="3">
                    <c:v>State</c:v>
                  </c:pt>
                  <c:pt idx="4">
                    <c:v>Woodland</c:v>
                  </c:pt>
                  <c:pt idx="5">
                    <c:v>State</c:v>
                  </c:pt>
                </c:lvl>
                <c:lvl>
                  <c:pt idx="0">
                    <c:v>All College Going</c:v>
                  </c:pt>
                  <c:pt idx="2">
                    <c:v>WA Public 2yr </c:v>
                  </c:pt>
                  <c:pt idx="4">
                    <c:v>WA Public 4 yr</c:v>
                  </c:pt>
                </c:lvl>
              </c:multiLvlStrCache>
            </c:multiLvlStrRef>
          </c:cat>
          <c:val>
            <c:numRef>
              <c:f>'Post HS Enrollment'!$B$5:$G$5</c:f>
              <c:numCache>
                <c:formatCode>0.0%</c:formatCode>
                <c:ptCount val="6"/>
                <c:pt idx="0">
                  <c:v>0.442</c:v>
                </c:pt>
                <c:pt idx="1">
                  <c:v>0.611</c:v>
                </c:pt>
                <c:pt idx="2">
                  <c:v>0.214</c:v>
                </c:pt>
                <c:pt idx="3">
                  <c:v>0.268</c:v>
                </c:pt>
                <c:pt idx="4">
                  <c:v>0.078</c:v>
                </c:pt>
                <c:pt idx="5">
                  <c:v>0.202</c:v>
                </c:pt>
              </c:numCache>
            </c:numRef>
          </c:val>
        </c:ser>
        <c:ser>
          <c:idx val="2"/>
          <c:order val="2"/>
          <c:tx>
            <c:strRef>
              <c:f>'Post HS Enrollment'!$A$6</c:f>
              <c:strCache>
                <c:ptCount val="1"/>
                <c:pt idx="0">
                  <c:v>2013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cat>
            <c:multiLvlStrRef>
              <c:f>'Post HS Enrollment'!$B$2:$G$3</c:f>
              <c:multiLvlStrCache>
                <c:ptCount val="6"/>
                <c:lvl>
                  <c:pt idx="0">
                    <c:v>Woodland</c:v>
                  </c:pt>
                  <c:pt idx="1">
                    <c:v>State</c:v>
                  </c:pt>
                  <c:pt idx="2">
                    <c:v>Woodland</c:v>
                  </c:pt>
                  <c:pt idx="3">
                    <c:v>State</c:v>
                  </c:pt>
                  <c:pt idx="4">
                    <c:v>Woodland</c:v>
                  </c:pt>
                  <c:pt idx="5">
                    <c:v>State</c:v>
                  </c:pt>
                </c:lvl>
                <c:lvl>
                  <c:pt idx="0">
                    <c:v>All College Going</c:v>
                  </c:pt>
                  <c:pt idx="2">
                    <c:v>WA Public 2yr </c:v>
                  </c:pt>
                  <c:pt idx="4">
                    <c:v>WA Public 4 yr</c:v>
                  </c:pt>
                </c:lvl>
              </c:multiLvlStrCache>
            </c:multiLvlStrRef>
          </c:cat>
          <c:val>
            <c:numRef>
              <c:f>'Post HS Enrollment'!$B$6:$G$6</c:f>
              <c:numCache>
                <c:formatCode>0.0%</c:formatCode>
                <c:ptCount val="6"/>
                <c:pt idx="0">
                  <c:v>0.392</c:v>
                </c:pt>
                <c:pt idx="1">
                  <c:v>0.615</c:v>
                </c:pt>
                <c:pt idx="2">
                  <c:v>0.266</c:v>
                </c:pt>
                <c:pt idx="3">
                  <c:v>0.273</c:v>
                </c:pt>
                <c:pt idx="4">
                  <c:v>0.084</c:v>
                </c:pt>
                <c:pt idx="5">
                  <c:v>0.198</c:v>
                </c:pt>
              </c:numCache>
            </c:numRef>
          </c:val>
        </c:ser>
        <c:ser>
          <c:idx val="3"/>
          <c:order val="3"/>
          <c:tx>
            <c:strRef>
              <c:f>'Post HS Enrollment'!$A$7</c:f>
              <c:strCache>
                <c:ptCount val="1"/>
                <c:pt idx="0">
                  <c:v>2012</c:v>
                </c:pt>
              </c:strCache>
            </c:strRef>
          </c:tx>
          <c:spPr>
            <a:solidFill>
              <a:schemeClr val="accent4"/>
            </a:solidFill>
            <a:ln>
              <a:noFill/>
            </a:ln>
            <a:effectLst/>
          </c:spPr>
          <c:invertIfNegative val="0"/>
          <c:cat>
            <c:multiLvlStrRef>
              <c:f>'Post HS Enrollment'!$B$2:$G$3</c:f>
              <c:multiLvlStrCache>
                <c:ptCount val="6"/>
                <c:lvl>
                  <c:pt idx="0">
                    <c:v>Woodland</c:v>
                  </c:pt>
                  <c:pt idx="1">
                    <c:v>State</c:v>
                  </c:pt>
                  <c:pt idx="2">
                    <c:v>Woodland</c:v>
                  </c:pt>
                  <c:pt idx="3">
                    <c:v>State</c:v>
                  </c:pt>
                  <c:pt idx="4">
                    <c:v>Woodland</c:v>
                  </c:pt>
                  <c:pt idx="5">
                    <c:v>State</c:v>
                  </c:pt>
                </c:lvl>
                <c:lvl>
                  <c:pt idx="0">
                    <c:v>All College Going</c:v>
                  </c:pt>
                  <c:pt idx="2">
                    <c:v>WA Public 2yr </c:v>
                  </c:pt>
                  <c:pt idx="4">
                    <c:v>WA Public 4 yr</c:v>
                  </c:pt>
                </c:lvl>
              </c:multiLvlStrCache>
            </c:multiLvlStrRef>
          </c:cat>
          <c:val>
            <c:numRef>
              <c:f>'Post HS Enrollment'!$B$7:$G$7</c:f>
              <c:numCache>
                <c:formatCode>0.0%</c:formatCode>
                <c:ptCount val="6"/>
                <c:pt idx="0">
                  <c:v>0.417</c:v>
                </c:pt>
                <c:pt idx="1">
                  <c:v>0.604</c:v>
                </c:pt>
                <c:pt idx="2">
                  <c:v>0.262</c:v>
                </c:pt>
                <c:pt idx="3">
                  <c:v>0.276</c:v>
                </c:pt>
                <c:pt idx="4">
                  <c:v>0.077</c:v>
                </c:pt>
                <c:pt idx="5">
                  <c:v>0.195</c:v>
                </c:pt>
              </c:numCache>
            </c:numRef>
          </c:val>
        </c:ser>
        <c:ser>
          <c:idx val="4"/>
          <c:order val="4"/>
          <c:tx>
            <c:strRef>
              <c:f>'Post HS Enrollment'!$A$8</c:f>
              <c:strCache>
                <c:ptCount val="1"/>
                <c:pt idx="0">
                  <c:v>2011</c:v>
                </c:pt>
              </c:strCache>
            </c:strRef>
          </c:tx>
          <c:spPr>
            <a:solidFill>
              <a:schemeClr val="accent5"/>
            </a:solidFill>
            <a:ln>
              <a:noFill/>
            </a:ln>
            <a:effectLst/>
          </c:spPr>
          <c:invertIfNegative val="0"/>
          <c:cat>
            <c:multiLvlStrRef>
              <c:f>'Post HS Enrollment'!$B$2:$G$3</c:f>
              <c:multiLvlStrCache>
                <c:ptCount val="6"/>
                <c:lvl>
                  <c:pt idx="0">
                    <c:v>Woodland</c:v>
                  </c:pt>
                  <c:pt idx="1">
                    <c:v>State</c:v>
                  </c:pt>
                  <c:pt idx="2">
                    <c:v>Woodland</c:v>
                  </c:pt>
                  <c:pt idx="3">
                    <c:v>State</c:v>
                  </c:pt>
                  <c:pt idx="4">
                    <c:v>Woodland</c:v>
                  </c:pt>
                  <c:pt idx="5">
                    <c:v>State</c:v>
                  </c:pt>
                </c:lvl>
                <c:lvl>
                  <c:pt idx="0">
                    <c:v>All College Going</c:v>
                  </c:pt>
                  <c:pt idx="2">
                    <c:v>WA Public 2yr </c:v>
                  </c:pt>
                  <c:pt idx="4">
                    <c:v>WA Public 4 yr</c:v>
                  </c:pt>
                </c:lvl>
              </c:multiLvlStrCache>
            </c:multiLvlStrRef>
          </c:cat>
          <c:val>
            <c:numRef>
              <c:f>'Post HS Enrollment'!$B$8:$G$8</c:f>
              <c:numCache>
                <c:formatCode>0.0%</c:formatCode>
                <c:ptCount val="6"/>
                <c:pt idx="0">
                  <c:v>0.4</c:v>
                </c:pt>
                <c:pt idx="1">
                  <c:v>0.599</c:v>
                </c:pt>
                <c:pt idx="2">
                  <c:v>0.241</c:v>
                </c:pt>
                <c:pt idx="3">
                  <c:v>0.282</c:v>
                </c:pt>
                <c:pt idx="4">
                  <c:v>0.076</c:v>
                </c:pt>
                <c:pt idx="5">
                  <c:v>0.184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1475091840"/>
        <c:axId val="1475093472"/>
      </c:barChart>
      <c:catAx>
        <c:axId val="147509184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475093472"/>
        <c:crosses val="autoZero"/>
        <c:auto val="1"/>
        <c:lblAlgn val="ctr"/>
        <c:lblOffset val="100"/>
        <c:noMultiLvlLbl val="0"/>
      </c:catAx>
      <c:valAx>
        <c:axId val="1475093472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%" sourceLinked="0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475091840"/>
        <c:crosses val="autoZero"/>
        <c:crossBetween val="between"/>
      </c:valAx>
      <c:dTable>
        <c:showHorzBorder val="1"/>
        <c:showVertBorder val="1"/>
        <c:showOutline val="1"/>
        <c:showKeys val="1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0" spcFirstLastPara="1" vertOverflow="ellipsis" vert="horz" wrap="square" anchor="ctr" anchorCtr="1"/>
          <a:lstStyle/>
          <a:p>
            <a:pPr rtl="0"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</c:dTable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007533" y="0"/>
            <a:ext cx="7934348" cy="6858000"/>
          </a:xfrm>
          <a:prstGeom prst="rect">
            <a:avLst/>
          </a:prstGeom>
          <a:solidFill>
            <a:schemeClr val="bg2">
              <a:alpha val="9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8941881" y="0"/>
            <a:ext cx="27432" cy="685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611808" y="3428998"/>
            <a:ext cx="5518066" cy="2268559"/>
          </a:xfrm>
        </p:spPr>
        <p:txBody>
          <a:bodyPr anchor="t">
            <a:normAutofit/>
          </a:bodyPr>
          <a:lstStyle>
            <a:lvl1pPr algn="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772274" y="2268786"/>
            <a:ext cx="5357600" cy="1160213"/>
          </a:xfrm>
        </p:spPr>
        <p:txBody>
          <a:bodyPr tIns="0" anchor="b">
            <a:normAutofit/>
          </a:bodyPr>
          <a:lstStyle>
            <a:lvl1pPr marL="0" indent="0" algn="r">
              <a:buNone/>
              <a:defRPr sz="1800" b="0">
                <a:solidFill>
                  <a:schemeClr val="tx1"/>
                </a:solidFill>
              </a:defRPr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B3A824-1A51-4B26-AD58-A6D8E14F6C04}" type="datetimeFigureOut">
              <a:rPr lang="en-US" dirty="0"/>
              <a:t>1/8/18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 rIns="45720"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2191282" y="3262852"/>
            <a:ext cx="41563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400" dirty="0">
                <a:solidFill>
                  <a:schemeClr val="accent6"/>
                </a:solidFill>
                <a:latin typeface="Wingdings 3" panose="05040102010807070707" pitchFamily="18" charset="2"/>
              </a:rPr>
              <a:t>z</a:t>
            </a:r>
            <a:endParaRPr lang="en-US" sz="2400" dirty="0">
              <a:solidFill>
                <a:schemeClr val="accent6"/>
              </a:solidFill>
              <a:latin typeface="MS Shell Dlg 2" panose="020B0604030504040204" pitchFamily="34" charset="0"/>
            </a:endParaRPr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/>
          <p:cNvSpPr/>
          <p:nvPr/>
        </p:nvSpPr>
        <p:spPr>
          <a:xfrm>
            <a:off x="1004479" y="0"/>
            <a:ext cx="10372316" cy="6858000"/>
          </a:xfrm>
          <a:prstGeom prst="rect">
            <a:avLst/>
          </a:prstGeom>
          <a:solidFill>
            <a:schemeClr val="bg2">
              <a:alpha val="9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5" name="Rectangle 14"/>
          <p:cNvSpPr/>
          <p:nvPr/>
        </p:nvSpPr>
        <p:spPr>
          <a:xfrm>
            <a:off x="11377328" y="0"/>
            <a:ext cx="27432" cy="685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TextBox 8"/>
          <p:cNvSpPr txBox="1"/>
          <p:nvPr/>
        </p:nvSpPr>
        <p:spPr>
          <a:xfrm>
            <a:off x="2194236" y="641225"/>
            <a:ext cx="4156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800" dirty="0">
                <a:solidFill>
                  <a:schemeClr val="accent6"/>
                </a:solidFill>
                <a:latin typeface="Wingdings 3" panose="05040102010807070707" pitchFamily="18" charset="2"/>
              </a:rPr>
              <a:t>z</a:t>
            </a:r>
            <a:endParaRPr lang="en-US" sz="1000" dirty="0">
              <a:solidFill>
                <a:schemeClr val="accent6"/>
              </a:solidFill>
              <a:latin typeface="MS Shell Dlg 2" panose="020B0604030504040204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611808" y="808056"/>
            <a:ext cx="7954091" cy="1077229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57E33E-8B18-4087-B112-809917729534}" type="datetimeFigureOut">
              <a:rPr lang="en-US" dirty="0"/>
              <a:t>1/8/18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/>
          <p:cNvSpPr/>
          <p:nvPr/>
        </p:nvSpPr>
        <p:spPr>
          <a:xfrm>
            <a:off x="1004479" y="0"/>
            <a:ext cx="10372316" cy="6858000"/>
          </a:xfrm>
          <a:prstGeom prst="rect">
            <a:avLst/>
          </a:prstGeom>
          <a:solidFill>
            <a:schemeClr val="bg2">
              <a:alpha val="9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6" name="Rectangle 15"/>
          <p:cNvSpPr/>
          <p:nvPr/>
        </p:nvSpPr>
        <p:spPr>
          <a:xfrm>
            <a:off x="11377328" y="0"/>
            <a:ext cx="27432" cy="685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TextBox 8"/>
          <p:cNvSpPr txBox="1"/>
          <p:nvPr/>
        </p:nvSpPr>
        <p:spPr>
          <a:xfrm rot="5400000">
            <a:off x="10337141" y="416061"/>
            <a:ext cx="4156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800" dirty="0">
                <a:solidFill>
                  <a:schemeClr val="accent6"/>
                </a:solidFill>
                <a:latin typeface="Wingdings 3" panose="05040102010807070707" pitchFamily="18" charset="2"/>
              </a:rPr>
              <a:t>z</a:t>
            </a:r>
            <a:endParaRPr lang="en-US" sz="1000" dirty="0">
              <a:solidFill>
                <a:schemeClr val="accent6"/>
              </a:solidFill>
              <a:latin typeface="MS Shell Dlg 2" panose="020B0604030504040204" pitchFamily="34" charset="0"/>
            </a:endParaRPr>
          </a:p>
        </p:txBody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239380" y="805818"/>
            <a:ext cx="1326519" cy="5244126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608751" y="970410"/>
            <a:ext cx="6466903" cy="5079534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FFE419-2371-464F-8239-3959401C3561}" type="datetimeFigureOut">
              <a:rPr lang="en-US" dirty="0"/>
              <a:t>1/8/18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Rectangle 28"/>
          <p:cNvSpPr/>
          <p:nvPr/>
        </p:nvSpPr>
        <p:spPr>
          <a:xfrm>
            <a:off x="1004479" y="0"/>
            <a:ext cx="10372316" cy="6858000"/>
          </a:xfrm>
          <a:prstGeom prst="rect">
            <a:avLst/>
          </a:prstGeom>
          <a:solidFill>
            <a:schemeClr val="bg2">
              <a:alpha val="9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1377328" y="0"/>
            <a:ext cx="27432" cy="685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ctr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D162C4-EDD9-4389-A98B-B87ECEA2A816}" type="datetimeFigureOut">
              <a:rPr lang="en-US" dirty="0"/>
              <a:t>1/8/18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2194943" y="641225"/>
            <a:ext cx="4156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800" dirty="0">
                <a:solidFill>
                  <a:schemeClr val="accent6"/>
                </a:solidFill>
                <a:latin typeface="Wingdings 3" panose="05040102010807070707" pitchFamily="18" charset="2"/>
              </a:rPr>
              <a:t>z</a:t>
            </a:r>
            <a:endParaRPr lang="en-US" sz="1000" dirty="0">
              <a:solidFill>
                <a:schemeClr val="accent6"/>
              </a:solidFill>
              <a:latin typeface="MS Shell Dlg 2" panose="020B0604030504040204" pitchFamily="34" charset="0"/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Rectangle 23"/>
          <p:cNvSpPr/>
          <p:nvPr/>
        </p:nvSpPr>
        <p:spPr>
          <a:xfrm>
            <a:off x="1004479" y="0"/>
            <a:ext cx="10372316" cy="6858000"/>
          </a:xfrm>
          <a:prstGeom prst="rect">
            <a:avLst/>
          </a:prstGeom>
          <a:solidFill>
            <a:schemeClr val="bg2">
              <a:alpha val="9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5" name="Rectangle 24"/>
          <p:cNvSpPr/>
          <p:nvPr/>
        </p:nvSpPr>
        <p:spPr>
          <a:xfrm>
            <a:off x="11377328" y="0"/>
            <a:ext cx="27432" cy="685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TextBox 10"/>
          <p:cNvSpPr txBox="1"/>
          <p:nvPr/>
        </p:nvSpPr>
        <p:spPr>
          <a:xfrm>
            <a:off x="2191843" y="2962586"/>
            <a:ext cx="4156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800" dirty="0">
                <a:solidFill>
                  <a:schemeClr val="accent6"/>
                </a:solidFill>
                <a:latin typeface="Wingdings 3" panose="05040102010807070707" pitchFamily="18" charset="2"/>
              </a:rPr>
              <a:t>z</a:t>
            </a:r>
            <a:endParaRPr lang="en-US" sz="1000" dirty="0">
              <a:solidFill>
                <a:schemeClr val="accent6"/>
              </a:solidFill>
              <a:latin typeface="MS Shell Dlg 2" panose="020B0604030504040204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609873" y="3147254"/>
            <a:ext cx="7956560" cy="1424746"/>
          </a:xfrm>
        </p:spPr>
        <p:txBody>
          <a:bodyPr anchor="t">
            <a:normAutofit/>
          </a:bodyPr>
          <a:lstStyle>
            <a:lvl1pPr algn="r"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773968" y="2268786"/>
            <a:ext cx="7791931" cy="878468"/>
          </a:xfrm>
        </p:spPr>
        <p:txBody>
          <a:bodyPr tIns="0" anchor="b">
            <a:normAutofit/>
          </a:bodyPr>
          <a:lstStyle>
            <a:lvl1pPr marL="0" indent="0" algn="r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5059C3-6A89-4494-99FF-5A4D6FFD50EB}" type="datetimeFigureOut">
              <a:rPr lang="en-US" dirty="0"/>
              <a:t>1/8/18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 25"/>
          <p:cNvSpPr/>
          <p:nvPr/>
        </p:nvSpPr>
        <p:spPr>
          <a:xfrm>
            <a:off x="1004479" y="0"/>
            <a:ext cx="10372316" cy="6858000"/>
          </a:xfrm>
          <a:prstGeom prst="rect">
            <a:avLst/>
          </a:prstGeom>
          <a:solidFill>
            <a:schemeClr val="bg2">
              <a:alpha val="9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7" name="Rectangle 26"/>
          <p:cNvSpPr/>
          <p:nvPr/>
        </p:nvSpPr>
        <p:spPr>
          <a:xfrm>
            <a:off x="11377328" y="0"/>
            <a:ext cx="27432" cy="685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609873" y="805817"/>
            <a:ext cx="7950984" cy="108170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605374" y="2052116"/>
            <a:ext cx="3891960" cy="399782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666636" y="2052114"/>
            <a:ext cx="3894222" cy="3997829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954B2F-12DE-47F5-8894-472B206D2E1E}" type="datetimeFigureOut">
              <a:rPr lang="en-US" dirty="0"/>
              <a:t>1/8/18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2196172" y="641223"/>
            <a:ext cx="4156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800" dirty="0">
                <a:solidFill>
                  <a:schemeClr val="accent6"/>
                </a:solidFill>
                <a:latin typeface="Wingdings 3" panose="05040102010807070707" pitchFamily="18" charset="2"/>
              </a:rPr>
              <a:t>z</a:t>
            </a:r>
            <a:endParaRPr lang="en-US" sz="1000" dirty="0">
              <a:solidFill>
                <a:schemeClr val="accent6"/>
              </a:solidFill>
              <a:latin typeface="MS Shell Dlg 2" panose="020B0604030504040204" pitchFamily="34" charset="0"/>
            </a:endParaRP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19"/>
          <p:cNvSpPr/>
          <p:nvPr/>
        </p:nvSpPr>
        <p:spPr>
          <a:xfrm>
            <a:off x="1004479" y="0"/>
            <a:ext cx="10372316" cy="6858000"/>
          </a:xfrm>
          <a:prstGeom prst="rect">
            <a:avLst/>
          </a:prstGeom>
          <a:solidFill>
            <a:schemeClr val="bg2">
              <a:alpha val="9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1" name="Rectangle 20"/>
          <p:cNvSpPr/>
          <p:nvPr/>
        </p:nvSpPr>
        <p:spPr>
          <a:xfrm>
            <a:off x="11377328" y="0"/>
            <a:ext cx="27432" cy="685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2" name="TextBox 11"/>
          <p:cNvSpPr txBox="1"/>
          <p:nvPr/>
        </p:nvSpPr>
        <p:spPr>
          <a:xfrm>
            <a:off x="2193650" y="636424"/>
            <a:ext cx="4156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800" dirty="0">
                <a:solidFill>
                  <a:schemeClr val="accent6"/>
                </a:solidFill>
                <a:latin typeface="Wingdings 3" panose="05040102010807070707" pitchFamily="18" charset="2"/>
              </a:rPr>
              <a:t>z</a:t>
            </a:r>
            <a:endParaRPr lang="en-US" sz="1000" dirty="0">
              <a:solidFill>
                <a:schemeClr val="accent6"/>
              </a:solidFill>
              <a:latin typeface="MS Shell Dlg 2" panose="020B0604030504040204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609873" y="805818"/>
            <a:ext cx="7956560" cy="1078348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609285" y="2052115"/>
            <a:ext cx="3896467" cy="713818"/>
          </a:xfrm>
        </p:spPr>
        <p:txBody>
          <a:bodyPr anchor="b">
            <a:noAutofit/>
          </a:bodyPr>
          <a:lstStyle>
            <a:lvl1pPr marL="0" indent="0" algn="l">
              <a:lnSpc>
                <a:spcPct val="100000"/>
              </a:lnSpc>
              <a:buNone/>
              <a:defRPr sz="2200" b="0" cap="none" baseline="0">
                <a:solidFill>
                  <a:schemeClr val="accent6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609285" y="2851331"/>
            <a:ext cx="3893623" cy="3071434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666634" y="2052115"/>
            <a:ext cx="3899798" cy="713818"/>
          </a:xfrm>
        </p:spPr>
        <p:txBody>
          <a:bodyPr anchor="b">
            <a:noAutofit/>
          </a:bodyPr>
          <a:lstStyle>
            <a:lvl1pPr marL="0" indent="0" algn="l">
              <a:lnSpc>
                <a:spcPct val="100000"/>
              </a:lnSpc>
              <a:buNone/>
              <a:defRPr sz="2200" b="0" cap="none" baseline="0">
                <a:solidFill>
                  <a:schemeClr val="accent6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666635" y="2851331"/>
            <a:ext cx="3899798" cy="3071434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30E46F-7819-4ACF-B48B-48222C2ACC88}" type="datetimeFigureOut">
              <a:rPr lang="en-US" dirty="0"/>
              <a:t>1/8/18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/>
          <p:cNvSpPr/>
          <p:nvPr/>
        </p:nvSpPr>
        <p:spPr>
          <a:xfrm>
            <a:off x="1004479" y="0"/>
            <a:ext cx="10372316" cy="6858000"/>
          </a:xfrm>
          <a:prstGeom prst="rect">
            <a:avLst/>
          </a:prstGeom>
          <a:solidFill>
            <a:schemeClr val="bg2">
              <a:alpha val="9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4" name="Rectangle 13"/>
          <p:cNvSpPr/>
          <p:nvPr/>
        </p:nvSpPr>
        <p:spPr>
          <a:xfrm>
            <a:off x="11377328" y="0"/>
            <a:ext cx="27432" cy="685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AF3416-4057-4DAA-829D-4CA07428D088}" type="datetimeFigureOut">
              <a:rPr lang="en-US" dirty="0"/>
              <a:t>1/8/18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2196172" y="641226"/>
            <a:ext cx="4156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800" dirty="0">
                <a:solidFill>
                  <a:schemeClr val="accent6"/>
                </a:solidFill>
                <a:latin typeface="Wingdings 3" panose="05040102010807070707" pitchFamily="18" charset="2"/>
              </a:rPr>
              <a:t>z</a:t>
            </a:r>
            <a:endParaRPr lang="en-US" sz="1000" dirty="0">
              <a:solidFill>
                <a:schemeClr val="accent6"/>
              </a:solidFill>
              <a:latin typeface="MS Shell Dlg 2" panose="020B0604030504040204" pitchFamily="34" charset="0"/>
            </a:endParaRP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/>
        </p:nvSpPr>
        <p:spPr>
          <a:xfrm>
            <a:off x="1004479" y="0"/>
            <a:ext cx="10372316" cy="6858000"/>
          </a:xfrm>
          <a:prstGeom prst="rect">
            <a:avLst/>
          </a:prstGeom>
          <a:solidFill>
            <a:schemeClr val="bg2">
              <a:alpha val="9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3" name="Rectangle 12"/>
          <p:cNvSpPr/>
          <p:nvPr/>
        </p:nvSpPr>
        <p:spPr>
          <a:xfrm>
            <a:off x="11377328" y="0"/>
            <a:ext cx="27432" cy="685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1D9284-D300-4297-87F7-E791DCC15DB1}" type="datetimeFigureOut">
              <a:rPr lang="en-US" dirty="0"/>
              <a:t>1/8/18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Rectangle 24"/>
          <p:cNvSpPr/>
          <p:nvPr/>
        </p:nvSpPr>
        <p:spPr>
          <a:xfrm>
            <a:off x="1004479" y="0"/>
            <a:ext cx="10372316" cy="6858000"/>
          </a:xfrm>
          <a:prstGeom prst="rect">
            <a:avLst/>
          </a:prstGeom>
          <a:solidFill>
            <a:schemeClr val="bg2">
              <a:alpha val="9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6" name="Rectangle 25"/>
          <p:cNvSpPr/>
          <p:nvPr/>
        </p:nvSpPr>
        <p:spPr>
          <a:xfrm>
            <a:off x="11377328" y="0"/>
            <a:ext cx="27432" cy="685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0" name="TextBox 9"/>
          <p:cNvSpPr txBox="1"/>
          <p:nvPr/>
        </p:nvSpPr>
        <p:spPr>
          <a:xfrm>
            <a:off x="1554154" y="1127550"/>
            <a:ext cx="4156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800" dirty="0">
                <a:solidFill>
                  <a:schemeClr val="accent6"/>
                </a:solidFill>
                <a:latin typeface="Wingdings 3" panose="05040102010807070707" pitchFamily="18" charset="2"/>
              </a:rPr>
              <a:t>z</a:t>
            </a:r>
            <a:endParaRPr lang="en-US" sz="1000" dirty="0">
              <a:solidFill>
                <a:schemeClr val="accent6"/>
              </a:solidFill>
              <a:latin typeface="MS Shell Dlg 2" panose="020B0604030504040204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70323" y="1282451"/>
            <a:ext cx="2664361" cy="1903241"/>
          </a:xfrm>
        </p:spPr>
        <p:txBody>
          <a:bodyPr anchor="b">
            <a:normAutofit/>
          </a:bodyPr>
          <a:lstStyle>
            <a:lvl1pPr algn="l">
              <a:defRPr sz="24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20154" y="805818"/>
            <a:ext cx="5446278" cy="5244126"/>
          </a:xfrm>
        </p:spPr>
        <p:txBody>
          <a:bodyPr anchor="ctr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970322" y="3186154"/>
            <a:ext cx="2664361" cy="2386397"/>
          </a:xfrm>
        </p:spPr>
        <p:txBody>
          <a:bodyPr/>
          <a:lstStyle>
            <a:lvl1pPr marL="0" indent="0" algn="l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D525BB-DA17-4BA0-B3C8-3AC3ABC827E6}" type="datetimeFigureOut">
              <a:rPr lang="en-US" dirty="0"/>
              <a:t>1/8/18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18"/>
          <p:cNvSpPr/>
          <p:nvPr/>
        </p:nvSpPr>
        <p:spPr>
          <a:xfrm>
            <a:off x="1004479" y="0"/>
            <a:ext cx="10372316" cy="6858000"/>
          </a:xfrm>
          <a:prstGeom prst="rect">
            <a:avLst/>
          </a:prstGeom>
          <a:solidFill>
            <a:schemeClr val="bg2">
              <a:alpha val="9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0" name="Rectangle 19"/>
          <p:cNvSpPr/>
          <p:nvPr/>
        </p:nvSpPr>
        <p:spPr>
          <a:xfrm>
            <a:off x="11377328" y="0"/>
            <a:ext cx="27432" cy="685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47062" y="3229"/>
            <a:ext cx="4629734" cy="6858000"/>
          </a:xfrm>
          <a:solidFill>
            <a:schemeClr val="tx1">
              <a:alpha val="10000"/>
            </a:schemeClr>
          </a:solidFill>
          <a:ln w="9525" cap="sq">
            <a:noFill/>
            <a:miter lim="800000"/>
          </a:ln>
          <a:effectLst/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28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Drag picture to placeholder or click icon to add</a:t>
            </a:r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1554686" y="1127550"/>
            <a:ext cx="4156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800" dirty="0">
                <a:solidFill>
                  <a:schemeClr val="accent6"/>
                </a:solidFill>
                <a:latin typeface="Wingdings 3" panose="05040102010807070707" pitchFamily="18" charset="2"/>
              </a:rPr>
              <a:t>z</a:t>
            </a:r>
            <a:endParaRPr lang="en-US" sz="1000" dirty="0">
              <a:solidFill>
                <a:schemeClr val="accent6"/>
              </a:solidFill>
              <a:latin typeface="MS Shell Dlg 2" panose="020B0604030504040204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71241" y="1282452"/>
            <a:ext cx="3970986" cy="1900473"/>
          </a:xfrm>
        </p:spPr>
        <p:txBody>
          <a:bodyPr anchor="b">
            <a:normAutofit/>
          </a:bodyPr>
          <a:lstStyle>
            <a:lvl1pPr algn="l"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970322" y="3182928"/>
            <a:ext cx="3971874" cy="2386394"/>
          </a:xfrm>
        </p:spPr>
        <p:txBody>
          <a:bodyPr>
            <a:normAutofit/>
          </a:bodyPr>
          <a:lstStyle>
            <a:lvl1pPr marL="0" indent="0" algn="l">
              <a:buNone/>
              <a:defRPr sz="20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6C4C9A-3960-41CF-A4E9-2A8FB932454B}" type="datetimeFigureOut">
              <a:rPr lang="en-US" dirty="0"/>
              <a:t>1/8/18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3" Type="http://schemas.openxmlformats.org/officeDocument/2006/relationships/image" Target="../media/image2.png"/><Relationship Id="rId14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31794" y="2105202"/>
            <a:ext cx="9360205" cy="4752798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9867" cy="6858000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0" y="0"/>
            <a:ext cx="964174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611808" y="808056"/>
            <a:ext cx="7958331" cy="1077229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773599" y="2052116"/>
            <a:ext cx="7796540" cy="399782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  <a:p>
            <a:pPr lvl="5"/>
            <a:r>
              <a:rPr lang="en-US" dirty="0"/>
              <a:t>Sixth level</a:t>
            </a:r>
          </a:p>
          <a:p>
            <a:pPr lvl="6"/>
            <a:r>
              <a:rPr lang="en-US" dirty="0"/>
              <a:t>Seventh level</a:t>
            </a:r>
          </a:p>
          <a:p>
            <a:pPr lvl="7"/>
            <a:r>
              <a:rPr lang="en-US" dirty="0"/>
              <a:t>Eigth level</a:t>
            </a:r>
          </a:p>
          <a:p>
            <a:pPr lvl="8"/>
            <a:r>
              <a:rPr lang="en-US" dirty="0"/>
              <a:t>Ninth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 rot="5400000">
            <a:off x="-810065" y="5270604"/>
            <a:ext cx="2662729" cy="182880"/>
          </a:xfrm>
          <a:prstGeom prst="rect">
            <a:avLst/>
          </a:prstGeom>
        </p:spPr>
        <p:txBody>
          <a:bodyPr vert="horz" lIns="91440" tIns="18288" rIns="91440" bIns="45720" rtlCol="0" anchor="t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fld id="{3CBC1C18-307B-4F68-A007-B5B542270E8D}" type="datetimeFigureOut">
              <a:rPr lang="en-US" dirty="0"/>
              <a:t>1/8/18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 rot="5400000">
            <a:off x="-2237130" y="3661144"/>
            <a:ext cx="5885352" cy="179176"/>
          </a:xfrm>
          <a:prstGeom prst="rect">
            <a:avLst/>
          </a:prstGeom>
        </p:spPr>
        <p:txBody>
          <a:bodyPr vert="horz" lIns="91440" tIns="45720" rIns="91440" bIns="18288" rtlCol="0" anchor="b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dirty="0"/>
              <a:t>
              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58407" y="164592"/>
            <a:ext cx="636727" cy="322851"/>
          </a:xfrm>
          <a:prstGeom prst="rect">
            <a:avLst/>
          </a:prstGeom>
        </p:spPr>
        <p:txBody>
          <a:bodyPr vert="horz" lIns="91440" tIns="45720" rIns="45720" bIns="45720" rtlCol="0" anchor="ctr"/>
          <a:lstStyle>
            <a:lvl1pPr algn="r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57" name="Rectangle 56"/>
          <p:cNvSpPr/>
          <p:nvPr/>
        </p:nvSpPr>
        <p:spPr>
          <a:xfrm>
            <a:off x="962042" y="0"/>
            <a:ext cx="45719" cy="685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ftr="0" dt="0"/>
  <p:txStyles>
    <p:titleStyle>
      <a:lvl1pPr algn="r" defTabSz="914400" rtl="0" eaLnBrk="1" latinLnBrk="0" hangingPunct="1">
        <a:lnSpc>
          <a:spcPct val="90000"/>
        </a:lnSpc>
        <a:spcBef>
          <a:spcPct val="0"/>
        </a:spcBef>
        <a:buNone/>
        <a:defRPr sz="3400" b="0" i="0" kern="1200" cap="none">
          <a:solidFill>
            <a:schemeClr val="tx1"/>
          </a:solidFill>
          <a:effectLst/>
          <a:latin typeface="+mj-lt"/>
          <a:ea typeface="+mj-ea"/>
          <a:cs typeface="+mj-cs"/>
        </a:defRPr>
      </a:lvl1pPr>
    </p:titleStyle>
    <p:bodyStyle>
      <a:lvl1pPr marL="344488" indent="-344488" algn="l" defTabSz="914400" rtl="0" eaLnBrk="1" latinLnBrk="0" hangingPunct="1">
        <a:lnSpc>
          <a:spcPct val="120000"/>
        </a:lnSpc>
        <a:spcBef>
          <a:spcPts val="1000"/>
        </a:spcBef>
        <a:spcAft>
          <a:spcPts val="600"/>
        </a:spcAft>
        <a:buClr>
          <a:schemeClr val="accent6"/>
        </a:buClr>
        <a:buSzPct val="90000"/>
        <a:buFont typeface="Wingdings" panose="05000000000000000000" pitchFamily="2" charset="2"/>
        <a:buChar char="§"/>
        <a:defRPr sz="2000" kern="1200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795338" indent="-338138" algn="l" defTabSz="914400" rtl="0" eaLnBrk="1" latinLnBrk="0" hangingPunct="1">
        <a:lnSpc>
          <a:spcPct val="120000"/>
        </a:lnSpc>
        <a:spcBef>
          <a:spcPts val="500"/>
        </a:spcBef>
        <a:spcAft>
          <a:spcPts val="600"/>
        </a:spcAft>
        <a:buClr>
          <a:schemeClr val="accent6"/>
        </a:buClr>
        <a:buSzPct val="90000"/>
        <a:buFont typeface="Wingdings" panose="05000000000000000000" pitchFamily="2" charset="2"/>
        <a:buChar char="§"/>
        <a:defRPr sz="1800" kern="1200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258888" indent="-344488" algn="l" defTabSz="914400" rtl="0" eaLnBrk="1" latinLnBrk="0" hangingPunct="1">
        <a:lnSpc>
          <a:spcPct val="120000"/>
        </a:lnSpc>
        <a:spcBef>
          <a:spcPts val="500"/>
        </a:spcBef>
        <a:spcAft>
          <a:spcPts val="600"/>
        </a:spcAft>
        <a:buClr>
          <a:schemeClr val="accent6"/>
        </a:buClr>
        <a:buSzPct val="90000"/>
        <a:buFont typeface="Wingdings" panose="05000000000000000000" pitchFamily="2" charset="2"/>
        <a:buChar char="§"/>
        <a:defRPr sz="1600" kern="1200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709738" indent="-338138" algn="l" defTabSz="914400" rtl="0" eaLnBrk="1" latinLnBrk="0" hangingPunct="1">
        <a:lnSpc>
          <a:spcPct val="120000"/>
        </a:lnSpc>
        <a:spcBef>
          <a:spcPts val="500"/>
        </a:spcBef>
        <a:spcAft>
          <a:spcPts val="600"/>
        </a:spcAft>
        <a:buClr>
          <a:schemeClr val="accent6"/>
        </a:buClr>
        <a:buSzPct val="90000"/>
        <a:buFont typeface="Wingdings" panose="05000000000000000000" pitchFamily="2" charset="2"/>
        <a:buChar char="§"/>
        <a:defRPr sz="1400" kern="1200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173288" indent="-344488" algn="l" defTabSz="914400" rtl="0" eaLnBrk="1" latinLnBrk="0" hangingPunct="1">
        <a:lnSpc>
          <a:spcPct val="120000"/>
        </a:lnSpc>
        <a:spcBef>
          <a:spcPts val="500"/>
        </a:spcBef>
        <a:spcAft>
          <a:spcPts val="600"/>
        </a:spcAft>
        <a:buClr>
          <a:schemeClr val="accent6"/>
        </a:buClr>
        <a:buSzPct val="90000"/>
        <a:buFont typeface="Wingdings" panose="05000000000000000000" pitchFamily="2" charset="2"/>
        <a:buChar char="§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642616" indent="-338328" algn="l" defTabSz="914400" rtl="0" eaLnBrk="1" latinLnBrk="0" hangingPunct="1">
        <a:lnSpc>
          <a:spcPct val="120000"/>
        </a:lnSpc>
        <a:spcBef>
          <a:spcPts val="500"/>
        </a:spcBef>
        <a:spcAft>
          <a:spcPts val="600"/>
        </a:spcAft>
        <a:buClr>
          <a:schemeClr val="accent6"/>
        </a:buClr>
        <a:buSzPct val="90000"/>
        <a:buFont typeface="Wingdings" panose="05000000000000000000" pitchFamily="2" charset="2"/>
        <a:buChar char="§"/>
        <a:defRPr sz="1200" kern="1200" baseline="0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3108960" indent="-338328" algn="l" defTabSz="914400" rtl="0" eaLnBrk="1" latinLnBrk="0" hangingPunct="1">
        <a:lnSpc>
          <a:spcPct val="120000"/>
        </a:lnSpc>
        <a:spcBef>
          <a:spcPts val="500"/>
        </a:spcBef>
        <a:spcAft>
          <a:spcPts val="600"/>
        </a:spcAft>
        <a:buClr>
          <a:schemeClr val="accent6"/>
        </a:buClr>
        <a:buSzPct val="90000"/>
        <a:buFont typeface="Wingdings" panose="05000000000000000000" pitchFamily="2" charset="2"/>
        <a:buChar char="§"/>
        <a:defRPr sz="1200" kern="1200" baseline="0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575304" indent="-338328" algn="l" defTabSz="914400" rtl="0" eaLnBrk="1" latinLnBrk="0" hangingPunct="1">
        <a:lnSpc>
          <a:spcPct val="120000"/>
        </a:lnSpc>
        <a:spcBef>
          <a:spcPts val="500"/>
        </a:spcBef>
        <a:spcAft>
          <a:spcPts val="600"/>
        </a:spcAft>
        <a:buClr>
          <a:schemeClr val="accent6"/>
        </a:buClr>
        <a:buSzPct val="90000"/>
        <a:buFont typeface="Wingdings" panose="05000000000000000000" pitchFamily="2" charset="2"/>
        <a:buChar char="§"/>
        <a:defRPr sz="1200" kern="1200" baseline="0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4041648" indent="-338328" algn="l" defTabSz="914400" rtl="0" eaLnBrk="1" latinLnBrk="0" hangingPunct="1">
        <a:lnSpc>
          <a:spcPct val="120000"/>
        </a:lnSpc>
        <a:spcBef>
          <a:spcPts val="500"/>
        </a:spcBef>
        <a:spcAft>
          <a:spcPts val="600"/>
        </a:spcAft>
        <a:buClr>
          <a:schemeClr val="accent6"/>
        </a:buClr>
        <a:buSzPct val="90000"/>
        <a:buFont typeface="Wingdings" panose="05000000000000000000" pitchFamily="2" charset="2"/>
        <a:buChar char="§"/>
        <a:defRPr sz="1200" kern="1200" baseline="0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chart" Target="../charts/chart1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chart" Target="../charts/char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9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0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1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2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3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4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5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6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7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8.pn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9.emf"/><Relationship Id="rId3" Type="http://schemas.openxmlformats.org/officeDocument/2006/relationships/image" Target="../media/image20.pn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1.pn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2.pn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3.pn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4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5.pn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6.pn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7.pn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8.png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9.emf"/><Relationship Id="rId3" Type="http://schemas.openxmlformats.org/officeDocument/2006/relationships/image" Target="../media/image30.png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1.png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2.png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3.png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4.png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5.emf"/><Relationship Id="rId3" Type="http://schemas.openxmlformats.org/officeDocument/2006/relationships/image" Target="../media/image36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7.png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8.png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9.png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0.png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1.png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2.png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3.png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4.png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5.png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6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png"/><Relationship Id="rId3" Type="http://schemas.openxmlformats.org/officeDocument/2006/relationships/image" Target="../media/image5.png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7.png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8.png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9.png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png"/><Relationship Id="rId3" Type="http://schemas.openxmlformats.org/officeDocument/2006/relationships/image" Target="../media/image7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College Career &amp; Life Readiness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 smtClean="0"/>
              <a:t>Woodland Public School Board • January 8, 2018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2047584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65171" y="808056"/>
            <a:ext cx="8904969" cy="1077229"/>
          </a:xfrm>
        </p:spPr>
        <p:txBody>
          <a:bodyPr>
            <a:noAutofit/>
          </a:bodyPr>
          <a:lstStyle/>
          <a:p>
            <a:r>
              <a:rPr lang="en-US" sz="3000" b="1" dirty="0" smtClean="0"/>
              <a:t>The 4C’s—”Super Skills for the 21</a:t>
            </a:r>
            <a:r>
              <a:rPr lang="en-US" sz="3000" b="1" baseline="30000" dirty="0" smtClean="0"/>
              <a:t>st</a:t>
            </a:r>
            <a:r>
              <a:rPr lang="en-US" sz="3000" b="1" dirty="0" smtClean="0"/>
              <a:t> Century</a:t>
            </a:r>
            <a:r>
              <a:rPr lang="en-US" sz="4000" dirty="0"/>
              <a:t/>
            </a:r>
            <a:br>
              <a:rPr lang="en-US" sz="4000" dirty="0"/>
            </a:br>
            <a:r>
              <a:rPr lang="en-US" sz="2000" dirty="0"/>
              <a:t>Partnership for 21</a:t>
            </a:r>
            <a:r>
              <a:rPr lang="en-US" sz="2000" baseline="30000" dirty="0"/>
              <a:t>st</a:t>
            </a:r>
            <a:r>
              <a:rPr lang="en-US" sz="2000" dirty="0"/>
              <a:t> Century Learning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pPr marL="0" indent="0">
              <a:buNone/>
            </a:pPr>
            <a:r>
              <a:rPr lang="en-US" sz="2400" b="1" dirty="0" smtClean="0"/>
              <a:t>Communication— </a:t>
            </a:r>
            <a:r>
              <a:rPr lang="en-US" sz="2400" i="1" dirty="0" smtClean="0"/>
              <a:t>Sharing thoughts, questions, ideas, and solutions</a:t>
            </a:r>
          </a:p>
          <a:p>
            <a:pPr marL="0" indent="0">
              <a:buNone/>
            </a:pPr>
            <a:r>
              <a:rPr lang="en-US" sz="2400" b="1" dirty="0" smtClean="0"/>
              <a:t>Collaboration— </a:t>
            </a:r>
            <a:r>
              <a:rPr lang="en-US" sz="2400" i="1" dirty="0" smtClean="0"/>
              <a:t>Working together to reach a goal — putting talent, expertise, and smarts to work</a:t>
            </a:r>
          </a:p>
          <a:p>
            <a:pPr marL="0" indent="0">
              <a:buNone/>
            </a:pPr>
            <a:r>
              <a:rPr lang="en-US" sz="2400" b="1" dirty="0" smtClean="0"/>
              <a:t>Critical Thinking— </a:t>
            </a:r>
            <a:r>
              <a:rPr lang="en-US" sz="2400" i="1" dirty="0" smtClean="0"/>
              <a:t>Looking at problems in a new way, linking learning across subjects &amp; disciplines</a:t>
            </a:r>
          </a:p>
          <a:p>
            <a:pPr marL="0" indent="0">
              <a:buNone/>
            </a:pPr>
            <a:r>
              <a:rPr lang="en-US" sz="2400" b="1" dirty="0" smtClean="0"/>
              <a:t>Creativity— </a:t>
            </a:r>
            <a:r>
              <a:rPr lang="en-US" sz="2400" i="1" dirty="0" smtClean="0"/>
              <a:t>Trying </a:t>
            </a:r>
            <a:r>
              <a:rPr lang="en-US" sz="2400" i="1" dirty="0"/>
              <a:t>new approaches to get things done equals innovation &amp; invention</a:t>
            </a:r>
          </a:p>
        </p:txBody>
      </p:sp>
    </p:spTree>
    <p:extLst>
      <p:ext uri="{BB962C8B-B14F-4D97-AF65-F5344CB8AC3E}">
        <p14:creationId xmlns:p14="http://schemas.microsoft.com/office/powerpoint/2010/main" val="139451134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Career and Technical Education (CTE)</a:t>
            </a:r>
            <a:br>
              <a:rPr lang="en-US" dirty="0" smtClean="0"/>
            </a:br>
            <a:r>
              <a:rPr lang="en-US" dirty="0" smtClean="0"/>
              <a:t>Programs for Woodland Students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02642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Chart 3"/>
          <p:cNvGraphicFramePr/>
          <p:nvPr>
            <p:extLst>
              <p:ext uri="{D42A27DB-BD31-4B8C-83A1-F6EECF244321}">
                <p14:modId xmlns:p14="http://schemas.microsoft.com/office/powerpoint/2010/main" val="297332740"/>
              </p:ext>
            </p:extLst>
          </p:nvPr>
        </p:nvGraphicFramePr>
        <p:xfrm>
          <a:off x="965915" y="0"/>
          <a:ext cx="10380372" cy="6858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110784375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Chart 3"/>
          <p:cNvGraphicFramePr/>
          <p:nvPr>
            <p:extLst>
              <p:ext uri="{D42A27DB-BD31-4B8C-83A1-F6EECF244321}">
                <p14:modId xmlns:p14="http://schemas.microsoft.com/office/powerpoint/2010/main" val="915173020"/>
              </p:ext>
            </p:extLst>
          </p:nvPr>
        </p:nvGraphicFramePr>
        <p:xfrm>
          <a:off x="996947" y="0"/>
          <a:ext cx="10375097" cy="6858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84672037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en-US" smtClean="0"/>
              <a:t>WHS CLASS OF 2015 </a:t>
            </a:r>
            <a:r>
              <a:rPr lang="en-US" dirty="0" smtClean="0"/>
              <a:t>POST GRADUATE SURVEY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 smtClean="0"/>
              <a:t>SPRING 2017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5900738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76914" y="1094704"/>
            <a:ext cx="9139073" cy="47787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718467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0200" y="1066800"/>
            <a:ext cx="8978900" cy="472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403493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68500" y="1435100"/>
            <a:ext cx="8242300" cy="3987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047755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3600" y="1409700"/>
            <a:ext cx="7912100" cy="4025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650070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0200" y="698500"/>
            <a:ext cx="8991600" cy="5461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461981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b="1" dirty="0" smtClean="0"/>
              <a:t>The Future of the U.S. Workforce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sz="2000" dirty="0" smtClean="0"/>
              <a:t>The Limited Career Prospects for High School Graduates </a:t>
            </a:r>
            <a:br>
              <a:rPr lang="en-US" sz="2000" dirty="0" smtClean="0"/>
            </a:br>
            <a:r>
              <a:rPr lang="en-US" sz="2000" dirty="0" smtClean="0"/>
              <a:t>without additional Education and Training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Finding #1: The U.S. workforce will require more education and skills in the near future</a:t>
            </a:r>
          </a:p>
          <a:p>
            <a:r>
              <a:rPr lang="en-US" dirty="0" smtClean="0"/>
              <a:t>Finding #2: Low skills jobs provide few opportunities for advancement or security</a:t>
            </a:r>
          </a:p>
          <a:p>
            <a:r>
              <a:rPr lang="en-US" dirty="0" smtClean="0"/>
              <a:t>Finding #2: The skills mismatch is real</a:t>
            </a:r>
          </a:p>
          <a:p>
            <a:r>
              <a:rPr lang="en-US" dirty="0" smtClean="0"/>
              <a:t>Finding #4: There are many pathways to middle and high skill jobs, but education and training be3yond high school is the common denominator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5335914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62100" y="241300"/>
            <a:ext cx="9067800" cy="6362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55112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3400" y="1092200"/>
            <a:ext cx="8585200" cy="4660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945673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62100" y="241300"/>
            <a:ext cx="9055100" cy="6362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315034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25600" y="368300"/>
            <a:ext cx="8928100" cy="6108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914896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89100" y="1282700"/>
            <a:ext cx="8801100" cy="4279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300699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8300" y="304800"/>
            <a:ext cx="8915400" cy="6235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074978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8300" y="1638300"/>
            <a:ext cx="8902700" cy="3568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624892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8600" y="889000"/>
            <a:ext cx="9182100" cy="5067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2836425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 descr="orms response chart. Question title: Were there any classes or program"/>
          <p:cNvSpPr>
            <a:spLocks noChangeAspect="1" noChangeArrowheads="1"/>
          </p:cNvSpPr>
          <p:nvPr/>
        </p:nvSpPr>
        <p:spPr bwMode="auto">
          <a:xfrm>
            <a:off x="0" y="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78000" y="1028700"/>
            <a:ext cx="8636000" cy="4800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1034785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14500" y="254000"/>
            <a:ext cx="8763000" cy="6337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703176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b="1" dirty="0"/>
              <a:t>The Future of the U.S. Workforce</a:t>
            </a:r>
            <a:r>
              <a:rPr lang="en-US" dirty="0"/>
              <a:t/>
            </a:r>
            <a:br>
              <a:rPr lang="en-US" dirty="0"/>
            </a:br>
            <a:r>
              <a:rPr lang="en-US" sz="2200" dirty="0"/>
              <a:t>The Limited Career Prospects for High School Graduates </a:t>
            </a:r>
            <a:br>
              <a:rPr lang="en-US" sz="2200" dirty="0"/>
            </a:br>
            <a:r>
              <a:rPr lang="en-US" sz="2200" dirty="0"/>
              <a:t>without additional Education and Training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77500" lnSpcReduction="20000"/>
          </a:bodyPr>
          <a:lstStyle/>
          <a:p>
            <a:r>
              <a:rPr lang="en-US" dirty="0" smtClean="0"/>
              <a:t>The </a:t>
            </a:r>
            <a:r>
              <a:rPr lang="en-US" dirty="0"/>
              <a:t>employment picture is bleak for individuals who do not continue their education beyond high school — and even more bleak for those who do not earn a high school </a:t>
            </a:r>
            <a:r>
              <a:rPr lang="en-US" dirty="0" smtClean="0"/>
              <a:t>diploma</a:t>
            </a:r>
          </a:p>
          <a:p>
            <a:r>
              <a:rPr lang="en-US" dirty="0" smtClean="0"/>
              <a:t>Workers </a:t>
            </a:r>
            <a:r>
              <a:rPr lang="en-US" dirty="0"/>
              <a:t>with only a high school education face not only more limited job prospects but also lower wages, lower prestige and more limited career advancement </a:t>
            </a:r>
            <a:r>
              <a:rPr lang="en-US" dirty="0" smtClean="0"/>
              <a:t>pathways. </a:t>
            </a:r>
          </a:p>
          <a:p>
            <a:r>
              <a:rPr lang="en-US" dirty="0" smtClean="0"/>
              <a:t>If </a:t>
            </a:r>
            <a:r>
              <a:rPr lang="en-US" dirty="0"/>
              <a:t>individuals want to have a foothold in the middle class, then they will need to pursue additional education and training to access middle and high skills jobs. </a:t>
            </a:r>
            <a:endParaRPr lang="en-US" dirty="0" smtClean="0"/>
          </a:p>
          <a:p>
            <a:r>
              <a:rPr lang="en-US" dirty="0" smtClean="0"/>
              <a:t>It </a:t>
            </a:r>
            <a:r>
              <a:rPr lang="en-US" dirty="0"/>
              <a:t>is clear that a K–12 education that prepares graduates for entry — without remediation — into postsecondary pathways gives them the best foundation from which to make choices about their careers — </a:t>
            </a:r>
            <a:r>
              <a:rPr lang="en-US" b="1" dirty="0"/>
              <a:t>choices that are predicated on more options and more doors being open rather than shut for lack of adequate academic preparation. </a:t>
            </a:r>
          </a:p>
        </p:txBody>
      </p:sp>
    </p:spTree>
    <p:extLst>
      <p:ext uri="{BB962C8B-B14F-4D97-AF65-F5344CB8AC3E}">
        <p14:creationId xmlns:p14="http://schemas.microsoft.com/office/powerpoint/2010/main" val="1118580221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1300" y="2019300"/>
            <a:ext cx="9156700" cy="2806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4449296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24100" y="1244600"/>
            <a:ext cx="7543800" cy="4368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96427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2900" y="228600"/>
            <a:ext cx="8966200" cy="6388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1911076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25600" y="622300"/>
            <a:ext cx="8940800" cy="5600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085760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8800" y="1308100"/>
            <a:ext cx="8521700" cy="4229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2209901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2900" y="317500"/>
            <a:ext cx="8953500" cy="6223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6005976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62100" y="317500"/>
            <a:ext cx="9055100" cy="6210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4282868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63700" y="1079500"/>
            <a:ext cx="8851900" cy="4686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1554324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7500" y="304800"/>
            <a:ext cx="9004300" cy="6248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1370660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52600" y="1092200"/>
            <a:ext cx="8686800" cy="467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638143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Future of Jobs and Training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400" b="1" dirty="0"/>
              <a:t>Theme 2: Learners must cultivate 21st‑century skills, capabilities and attributes</a:t>
            </a:r>
          </a:p>
          <a:p>
            <a:pPr lvl="1"/>
            <a:r>
              <a:rPr lang="en-US" sz="2400" dirty="0"/>
              <a:t>Tough-to-teach intangible skills, capabilities and attributes such as emotional intelligence, curiosity, creativity, adaptability, resilience and critical thinking will be most highly valued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30829924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0200" y="1066800"/>
            <a:ext cx="8978900" cy="4711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7549383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41500" y="1282700"/>
            <a:ext cx="8496300" cy="4292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2015931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2900" y="330200"/>
            <a:ext cx="8953500" cy="6184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1651389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27200" y="838200"/>
            <a:ext cx="8724900" cy="5168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5946179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25600" y="1790700"/>
            <a:ext cx="8940800" cy="3263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4558113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5000" y="1079500"/>
            <a:ext cx="8382000" cy="4686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0248234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2184400"/>
            <a:ext cx="9131300" cy="2476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7347766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5000" y="1193800"/>
            <a:ext cx="8369300" cy="4457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8327393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25600" y="1485900"/>
            <a:ext cx="8940800" cy="387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6334431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0700" y="1244600"/>
            <a:ext cx="8610600" cy="4368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368762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7081" y="0"/>
            <a:ext cx="10534919" cy="6935048"/>
          </a:xfr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724" y="0"/>
            <a:ext cx="166680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9805623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63700" y="1905000"/>
            <a:ext cx="8851900" cy="304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1851184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74800" y="1079500"/>
            <a:ext cx="9042400" cy="4699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879561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25600" y="241300"/>
            <a:ext cx="8940800" cy="6362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1590602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Senior Exit Survey Results 2012-2017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2322396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What areas to you plan to pursue after High School</a:t>
            </a:r>
            <a:endParaRPr lang="en-US" dirty="0"/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51663012"/>
              </p:ext>
            </p:extLst>
          </p:nvPr>
        </p:nvGraphicFramePr>
        <p:xfrm>
          <a:off x="2773363" y="2052638"/>
          <a:ext cx="7796215" cy="25958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631212"/>
                <a:gridCol w="978794"/>
                <a:gridCol w="1043189"/>
                <a:gridCol w="1030310"/>
                <a:gridCol w="1043188"/>
                <a:gridCol w="1030310"/>
                <a:gridCol w="1039212"/>
              </a:tblGrid>
              <a:tr h="37084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2012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2013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2014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2015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2017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2017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Working F/T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17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15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27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16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13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17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Military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7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13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9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5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7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7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4 </a:t>
                      </a:r>
                      <a:r>
                        <a:rPr lang="en-US" dirty="0" err="1" smtClean="0"/>
                        <a:t>yr</a:t>
                      </a:r>
                      <a:r>
                        <a:rPr lang="en-US" dirty="0" smtClean="0"/>
                        <a:t> College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22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23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23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37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36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34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2 </a:t>
                      </a:r>
                      <a:r>
                        <a:rPr lang="en-US" dirty="0" err="1" smtClean="0"/>
                        <a:t>yr</a:t>
                      </a:r>
                      <a:r>
                        <a:rPr lang="en-US" dirty="0" smtClean="0"/>
                        <a:t> College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48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38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25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23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28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26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err="1" smtClean="0"/>
                        <a:t>Voc</a:t>
                      </a:r>
                      <a:r>
                        <a:rPr lang="en-US" baseline="0" dirty="0" smtClean="0"/>
                        <a:t>/Tech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2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4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7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6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7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5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Other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-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6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9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13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10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11</a:t>
                      </a:r>
                      <a:endParaRPr lang="en-US" dirty="0"/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712379547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43956" y="808056"/>
            <a:ext cx="8226184" cy="1703324"/>
          </a:xfrm>
        </p:spPr>
        <p:txBody>
          <a:bodyPr>
            <a:normAutofit/>
          </a:bodyPr>
          <a:lstStyle/>
          <a:p>
            <a:r>
              <a:rPr lang="en-US" sz="2800" dirty="0" smtClean="0"/>
              <a:t>Were school counselors and teachers helpful in the selection of a path to follow after High School?</a:t>
            </a:r>
            <a:endParaRPr lang="en-US" sz="28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graphicFrame>
        <p:nvGraphicFramePr>
          <p:cNvPr id="4" name="Content Placeholder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895710019"/>
              </p:ext>
            </p:extLst>
          </p:nvPr>
        </p:nvGraphicFramePr>
        <p:xfrm>
          <a:off x="2773599" y="2753090"/>
          <a:ext cx="7796215" cy="11125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631212"/>
                <a:gridCol w="978794"/>
                <a:gridCol w="1043189"/>
                <a:gridCol w="1030310"/>
                <a:gridCol w="1043188"/>
                <a:gridCol w="1030310"/>
                <a:gridCol w="1039212"/>
              </a:tblGrid>
              <a:tr h="37084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2012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2013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2014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2015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2017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2017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Yes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70%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70%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69%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70%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78%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84%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No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30%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30%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31%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30%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22%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16%</a:t>
                      </a:r>
                      <a:endParaRPr lang="en-US" dirty="0"/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645186792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43956" y="808056"/>
            <a:ext cx="8226184" cy="1703324"/>
          </a:xfrm>
        </p:spPr>
        <p:txBody>
          <a:bodyPr>
            <a:normAutofit/>
          </a:bodyPr>
          <a:lstStyle/>
          <a:p>
            <a:r>
              <a:rPr lang="en-US" sz="2800" dirty="0" smtClean="0"/>
              <a:t>Were you encouraged by school staff to </a:t>
            </a:r>
            <a:r>
              <a:rPr lang="en-US" sz="2800" dirty="0" err="1" smtClean="0"/>
              <a:t>furtyher</a:t>
            </a:r>
            <a:r>
              <a:rPr lang="en-US" sz="2800" dirty="0" smtClean="0"/>
              <a:t> your education at college/Voc. School/Military?</a:t>
            </a:r>
            <a:endParaRPr lang="en-US" sz="28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graphicFrame>
        <p:nvGraphicFramePr>
          <p:cNvPr id="4" name="Content Placeholder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15427604"/>
              </p:ext>
            </p:extLst>
          </p:nvPr>
        </p:nvGraphicFramePr>
        <p:xfrm>
          <a:off x="2773599" y="2753090"/>
          <a:ext cx="7796215" cy="11125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631212"/>
                <a:gridCol w="978794"/>
                <a:gridCol w="1043189"/>
                <a:gridCol w="1030310"/>
                <a:gridCol w="1043188"/>
                <a:gridCol w="1030310"/>
                <a:gridCol w="1039212"/>
              </a:tblGrid>
              <a:tr h="37084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2012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2013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2014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2015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2017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2017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Yes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86%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90%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82%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82%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87%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88%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No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14%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10%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18%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18%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13%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12%</a:t>
                      </a:r>
                      <a:endParaRPr lang="en-US" dirty="0"/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130902441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43956" y="808056"/>
            <a:ext cx="8226184" cy="1703324"/>
          </a:xfrm>
        </p:spPr>
        <p:txBody>
          <a:bodyPr>
            <a:normAutofit/>
          </a:bodyPr>
          <a:lstStyle/>
          <a:p>
            <a:r>
              <a:rPr lang="en-US" sz="2800" dirty="0" smtClean="0"/>
              <a:t>Were enough elective classes offered for you to explore different career opportunities?</a:t>
            </a:r>
            <a:endParaRPr lang="en-US" sz="28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graphicFrame>
        <p:nvGraphicFramePr>
          <p:cNvPr id="4" name="Content Placeholder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038089088"/>
              </p:ext>
            </p:extLst>
          </p:nvPr>
        </p:nvGraphicFramePr>
        <p:xfrm>
          <a:off x="2773599" y="2753090"/>
          <a:ext cx="7796215" cy="11125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631212"/>
                <a:gridCol w="978794"/>
                <a:gridCol w="1043189"/>
                <a:gridCol w="1030310"/>
                <a:gridCol w="1043188"/>
                <a:gridCol w="1030310"/>
                <a:gridCol w="1039212"/>
              </a:tblGrid>
              <a:tr h="37084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2012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2013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2014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2015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2017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2017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Yes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76%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79%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72%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70%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72%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72%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No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24%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21%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28%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30%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28%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28%</a:t>
                      </a:r>
                      <a:endParaRPr lang="en-US" dirty="0"/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722727837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43956" y="808056"/>
            <a:ext cx="8226184" cy="1703324"/>
          </a:xfrm>
        </p:spPr>
        <p:txBody>
          <a:bodyPr>
            <a:normAutofit/>
          </a:bodyPr>
          <a:lstStyle/>
          <a:p>
            <a:r>
              <a:rPr lang="en-US" sz="2800" dirty="0" smtClean="0"/>
              <a:t>Do you feel fully prepared for the transition to college or the workplace?</a:t>
            </a:r>
            <a:endParaRPr lang="en-US" sz="28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graphicFrame>
        <p:nvGraphicFramePr>
          <p:cNvPr id="4" name="Content Placeholder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454775013"/>
              </p:ext>
            </p:extLst>
          </p:nvPr>
        </p:nvGraphicFramePr>
        <p:xfrm>
          <a:off x="2773599" y="2753090"/>
          <a:ext cx="7796215" cy="11125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631212"/>
                <a:gridCol w="978794"/>
                <a:gridCol w="1043189"/>
                <a:gridCol w="1030310"/>
                <a:gridCol w="1043188"/>
                <a:gridCol w="1030310"/>
                <a:gridCol w="1039212"/>
              </a:tblGrid>
              <a:tr h="37084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2012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2013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2014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2015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2017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2017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Yes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87%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87%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80%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79%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70%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67%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No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13%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13%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20%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21%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30%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33%</a:t>
                      </a:r>
                      <a:endParaRPr lang="en-US" dirty="0"/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79913236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463374"/>
            <a:ext cx="12192000" cy="5490505"/>
          </a:xfr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14633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734805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4155" y="0"/>
            <a:ext cx="10035499" cy="6858000"/>
          </a:xfrm>
        </p:spPr>
      </p:pic>
    </p:spTree>
    <p:extLst>
      <p:ext uri="{BB962C8B-B14F-4D97-AF65-F5344CB8AC3E}">
        <p14:creationId xmlns:p14="http://schemas.microsoft.com/office/powerpoint/2010/main" val="63168181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What is College and Career Readiness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 smtClean="0"/>
              <a:t>By 2020 65% of all jobs and 92% of STEM Jobs will require postsecondary education and training.  College and career ready graduates should be able to succeed in entry-level postsecondary courses without remediation.</a:t>
            </a:r>
          </a:p>
          <a:p>
            <a:r>
              <a:rPr lang="en-US" dirty="0" smtClean="0"/>
              <a:t>Mastery of rigorous knowledge and skills in core academic disciplines</a:t>
            </a:r>
          </a:p>
          <a:p>
            <a:r>
              <a:rPr lang="en-US" dirty="0" smtClean="0"/>
              <a:t>The skills and dispositions necessary to be successful in charting their postsecondary path</a:t>
            </a:r>
          </a:p>
          <a:p>
            <a:r>
              <a:rPr lang="en-US" dirty="0" smtClean="0"/>
              <a:t>Successfully participated in postsecondary opportunities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6458077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dirty="0" smtClean="0"/>
              <a:t>Are They Really Ready to Work?</a:t>
            </a:r>
            <a:br>
              <a:rPr lang="en-US" sz="3600" dirty="0" smtClean="0"/>
            </a:br>
            <a:r>
              <a:rPr lang="en-US" sz="2000" dirty="0" smtClean="0"/>
              <a:t>Partnership for 21</a:t>
            </a:r>
            <a:r>
              <a:rPr lang="en-US" sz="2000" baseline="30000" dirty="0" smtClean="0"/>
              <a:t>st</a:t>
            </a:r>
            <a:r>
              <a:rPr lang="en-US" sz="2000" dirty="0" smtClean="0"/>
              <a:t> Century Learning</a:t>
            </a:r>
            <a:endParaRPr lang="en-US" sz="36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sz="3200" dirty="0" smtClean="0"/>
              <a:t>Top Five Most Important Skills</a:t>
            </a:r>
          </a:p>
          <a:p>
            <a:pPr lvl="1"/>
            <a:r>
              <a:rPr lang="en-US" sz="2400" dirty="0" smtClean="0"/>
              <a:t>Professionalism</a:t>
            </a:r>
          </a:p>
          <a:p>
            <a:pPr lvl="1"/>
            <a:r>
              <a:rPr lang="en-US" sz="2400" dirty="0" smtClean="0"/>
              <a:t>Teamwork</a:t>
            </a:r>
          </a:p>
          <a:p>
            <a:pPr lvl="1"/>
            <a:r>
              <a:rPr lang="en-US" sz="2400" dirty="0" smtClean="0"/>
              <a:t>Oral Communication</a:t>
            </a:r>
          </a:p>
          <a:p>
            <a:pPr lvl="1"/>
            <a:r>
              <a:rPr lang="en-US" sz="2400" dirty="0" smtClean="0"/>
              <a:t>Ethics &amp; Social Responsibility</a:t>
            </a:r>
          </a:p>
          <a:p>
            <a:pPr lvl="1"/>
            <a:r>
              <a:rPr lang="en-US" sz="2400" dirty="0" smtClean="0"/>
              <a:t>Reading Comprehension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1937503302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Madison">
  <a:themeElements>
    <a:clrScheme name="Madison">
      <a:dk1>
        <a:sysClr val="windowText" lastClr="000000"/>
      </a:dk1>
      <a:lt1>
        <a:sysClr val="window" lastClr="FFFFFF"/>
      </a:lt1>
      <a:dk2>
        <a:srgbClr val="1F2D29"/>
      </a:dk2>
      <a:lt2>
        <a:srgbClr val="C5FAEB"/>
      </a:lt2>
      <a:accent1>
        <a:srgbClr val="A1D68B"/>
      </a:accent1>
      <a:accent2>
        <a:srgbClr val="5EC795"/>
      </a:accent2>
      <a:accent3>
        <a:srgbClr val="4DADCF"/>
      </a:accent3>
      <a:accent4>
        <a:srgbClr val="CDB756"/>
      </a:accent4>
      <a:accent5>
        <a:srgbClr val="E29C36"/>
      </a:accent5>
      <a:accent6>
        <a:srgbClr val="8EC0C1"/>
      </a:accent6>
      <a:hlink>
        <a:srgbClr val="6D9D9B"/>
      </a:hlink>
      <a:folHlink>
        <a:srgbClr val="6D8583"/>
      </a:folHlink>
    </a:clrScheme>
    <a:fontScheme name="Madison">
      <a:majorFont>
        <a:latin typeface="Arial" panose="020B060402020202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Madison">
      <a:fillStyleLst>
        <a:solidFill>
          <a:schemeClr val="phClr"/>
        </a:solidFill>
        <a:gradFill rotWithShape="1">
          <a:gsLst>
            <a:gs pos="0">
              <a:schemeClr val="phClr">
                <a:tint val="48000"/>
                <a:alpha val="88000"/>
                <a:satMod val="105000"/>
                <a:lumMod val="110000"/>
              </a:schemeClr>
            </a:gs>
            <a:gs pos="100000">
              <a:schemeClr val="phClr">
                <a:tint val="78000"/>
                <a:alpha val="92000"/>
                <a:satMod val="109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satMod val="110000"/>
                <a:lumMod val="104000"/>
              </a:schemeClr>
            </a:gs>
            <a:gs pos="69000">
              <a:schemeClr val="phClr">
                <a:shade val="84000"/>
                <a:satMod val="130000"/>
                <a:lumMod val="92000"/>
              </a:schemeClr>
            </a:gs>
            <a:gs pos="100000">
              <a:schemeClr val="phClr">
                <a:shade val="76000"/>
                <a:satMod val="130000"/>
                <a:lumMod val="88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solidFill>
          <a:schemeClr val="phClr"/>
        </a:solidFill>
        <a:blipFill rotWithShape="1">
          <a:blip xmlns:r="http://schemas.openxmlformats.org/officeDocument/2006/relationships" r:embed="rId1"/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Madison" id="{025CB5FB-2DD3-45EE-B6F0-CC461540EB19}" vid="{6AC10936-2DFC-4054-9ADF-B5E2C5F86190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Madison</Template>
  <TotalTime>516</TotalTime>
  <Words>724</Words>
  <Application>Microsoft Macintosh PowerPoint</Application>
  <PresentationFormat>Widescreen</PresentationFormat>
  <Paragraphs>171</Paragraphs>
  <Slides>58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58</vt:i4>
      </vt:variant>
    </vt:vector>
  </HeadingPairs>
  <TitlesOfParts>
    <vt:vector size="63" baseType="lpstr">
      <vt:lpstr>MS Shell Dlg 2</vt:lpstr>
      <vt:lpstr>Wingdings</vt:lpstr>
      <vt:lpstr>Wingdings 3</vt:lpstr>
      <vt:lpstr>Arial</vt:lpstr>
      <vt:lpstr>Madison</vt:lpstr>
      <vt:lpstr>College Career &amp; Life Readiness</vt:lpstr>
      <vt:lpstr>The Future of the U.S. Workforce The Limited Career Prospects for High School Graduates  without additional Education and Training</vt:lpstr>
      <vt:lpstr>The Future of the U.S. Workforce The Limited Career Prospects for High School Graduates  without additional Education and Training</vt:lpstr>
      <vt:lpstr>The Future of Jobs and Training</vt:lpstr>
      <vt:lpstr>PowerPoint Presentation</vt:lpstr>
      <vt:lpstr>PowerPoint Presentation</vt:lpstr>
      <vt:lpstr>PowerPoint Presentation</vt:lpstr>
      <vt:lpstr>What is College and Career Readiness</vt:lpstr>
      <vt:lpstr>Are They Really Ready to Work? Partnership for 21st Century Learning</vt:lpstr>
      <vt:lpstr>The 4C’s—”Super Skills for the 21st Century Partnership for 21st Century Learning</vt:lpstr>
      <vt:lpstr>Career and Technical Education (CTE) Programs for Woodland Students</vt:lpstr>
      <vt:lpstr>PowerPoint Presentation</vt:lpstr>
      <vt:lpstr>PowerPoint Presentation</vt:lpstr>
      <vt:lpstr>WHS CLASS OF 2015 POST GRADUATE SURVEY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Senior Exit Survey Results 2012-2017</vt:lpstr>
      <vt:lpstr>What areas to you plan to pursue after High School</vt:lpstr>
      <vt:lpstr>Were school counselors and teachers helpful in the selection of a path to follow after High School?</vt:lpstr>
      <vt:lpstr>Were you encouraged by school staff to furtyher your education at college/Voc. School/Military?</vt:lpstr>
      <vt:lpstr>Were enough elective classes offered for you to explore different career opportunities?</vt:lpstr>
      <vt:lpstr>Do you feel fully prepared for the transition to college or the workplace?</vt:lpstr>
    </vt:vector>
  </TitlesOfParts>
  <Company/>
  <LinksUpToDate>false</LinksUpToDate>
  <SharedDoc>false</SharedDoc>
  <HyperlinksChanged>false</HyperlinksChanged>
  <AppVersion>15.0041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Michael Green</dc:creator>
  <cp:lastModifiedBy>Michael Green</cp:lastModifiedBy>
  <cp:revision>24</cp:revision>
  <dcterms:created xsi:type="dcterms:W3CDTF">2018-01-08T14:57:13Z</dcterms:created>
  <dcterms:modified xsi:type="dcterms:W3CDTF">2018-01-08T23:55:33Z</dcterms:modified>
</cp:coreProperties>
</file>